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 id="2147483712" r:id="rId2"/>
  </p:sldMasterIdLst>
  <p:notesMasterIdLst>
    <p:notesMasterId r:id="rId19"/>
  </p:notesMasterIdLst>
  <p:handoutMasterIdLst>
    <p:handoutMasterId r:id="rId20"/>
  </p:handoutMasterIdLst>
  <p:sldIdLst>
    <p:sldId id="295" r:id="rId3"/>
    <p:sldId id="298" r:id="rId4"/>
    <p:sldId id="300" r:id="rId5"/>
    <p:sldId id="299" r:id="rId6"/>
    <p:sldId id="301" r:id="rId7"/>
    <p:sldId id="302" r:id="rId8"/>
    <p:sldId id="303" r:id="rId9"/>
    <p:sldId id="304" r:id="rId10"/>
    <p:sldId id="305" r:id="rId11"/>
    <p:sldId id="306" r:id="rId12"/>
    <p:sldId id="308" r:id="rId13"/>
    <p:sldId id="309" r:id="rId14"/>
    <p:sldId id="310" r:id="rId15"/>
    <p:sldId id="307" r:id="rId16"/>
    <p:sldId id="311" r:id="rId17"/>
    <p:sldId id="287" r:id="rId18"/>
  </p:sldIdLst>
  <p:sldSz cx="9144000" cy="6858000" type="screen4x3"/>
  <p:notesSz cx="6743700" cy="9906000"/>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3935">
          <p15:clr>
            <a:srgbClr val="A4A3A4"/>
          </p15:clr>
        </p15:guide>
        <p15:guide id="2" pos="288">
          <p15:clr>
            <a:srgbClr val="A4A3A4"/>
          </p15:clr>
        </p15:guide>
        <p15:guide id="3" pos="511">
          <p15:clr>
            <a:srgbClr val="A4A3A4"/>
          </p15:clr>
        </p15:guide>
        <p15:guide id="4" pos="5337">
          <p15:clr>
            <a:srgbClr val="A4A3A4"/>
          </p15:clr>
        </p15:guide>
        <p15:guide id="5" pos="2887">
          <p15:clr>
            <a:srgbClr val="A4A3A4"/>
          </p15:clr>
        </p15:guide>
      </p15:sldGuideLst>
    </p:ext>
    <p:ext uri="{2D200454-40CA-4A62-9FC3-DE9A4176ACB9}">
      <p15:notesGuideLst xmlns:p15="http://schemas.microsoft.com/office/powerpoint/2012/main">
        <p15:guide id="1" orient="horz" pos="3120">
          <p15:clr>
            <a:srgbClr val="A4A3A4"/>
          </p15:clr>
        </p15:guide>
        <p15:guide id="2" pos="212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E7E7"/>
    <a:srgbClr val="FFFFCC"/>
    <a:srgbClr val="6E6452"/>
    <a:srgbClr val="E5DBA1"/>
    <a:srgbClr val="BABA93"/>
    <a:srgbClr val="BABB93"/>
    <a:srgbClr val="DEDEAF"/>
    <a:srgbClr val="999999"/>
    <a:srgbClr val="D9D9D9"/>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8524" autoAdjust="0"/>
    <p:restoredTop sz="92400" autoAdjust="0"/>
  </p:normalViewPr>
  <p:slideViewPr>
    <p:cSldViewPr snapToGrid="0">
      <p:cViewPr varScale="1">
        <p:scale>
          <a:sx n="81" d="100"/>
          <a:sy n="81" d="100"/>
        </p:scale>
        <p:origin x="1068" y="60"/>
      </p:cViewPr>
      <p:guideLst>
        <p:guide orient="horz" pos="3935"/>
        <p:guide pos="288"/>
        <p:guide pos="511"/>
        <p:guide pos="5337"/>
        <p:guide pos="28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4" d="100"/>
          <a:sy n="74" d="100"/>
        </p:scale>
        <p:origin x="-3372" y="-108"/>
      </p:cViewPr>
      <p:guideLst>
        <p:guide orient="horz" pos="3120"/>
        <p:guide pos="212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22270" cy="494905"/>
          </a:xfrm>
          <a:prstGeom prst="rect">
            <a:avLst/>
          </a:prstGeom>
          <a:noFill/>
          <a:ln w="9525">
            <a:noFill/>
            <a:miter lim="800000"/>
            <a:headEnd/>
            <a:tailEnd/>
          </a:ln>
          <a:effectLst/>
        </p:spPr>
        <p:txBody>
          <a:bodyPr vert="horz" wrap="square" lIns="90591" tIns="45296" rIns="90591" bIns="45296"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21431" y="0"/>
            <a:ext cx="2922270" cy="494905"/>
          </a:xfrm>
          <a:prstGeom prst="rect">
            <a:avLst/>
          </a:prstGeom>
          <a:noFill/>
          <a:ln w="9525">
            <a:noFill/>
            <a:miter lim="800000"/>
            <a:headEnd/>
            <a:tailEnd/>
          </a:ln>
          <a:effectLst/>
        </p:spPr>
        <p:txBody>
          <a:bodyPr vert="horz" wrap="square" lIns="90591" tIns="45296" rIns="90591" bIns="45296" numCol="1" anchor="t" anchorCtr="0" compatLnSpc="1">
            <a:prstTxWarp prst="textNoShape">
              <a:avLst/>
            </a:prstTxWarp>
          </a:bodyPr>
          <a:lstStyle>
            <a:lvl1pPr algn="r">
              <a:defRPr sz="1200" b="0">
                <a:solidFill>
                  <a:schemeClr val="tx1"/>
                </a:solidFill>
                <a:latin typeface="Times" charset="0"/>
              </a:defRPr>
            </a:lvl1pPr>
          </a:lstStyle>
          <a:p>
            <a:endParaRPr lang="de-DE">
              <a:latin typeface="Arial Narrow" pitchFamily="34" charset="0"/>
            </a:endParaRPr>
          </a:p>
        </p:txBody>
      </p:sp>
      <p:sp>
        <p:nvSpPr>
          <p:cNvPr id="66564" name="Rectangle 4"/>
          <p:cNvSpPr>
            <a:spLocks noGrp="1" noChangeArrowheads="1"/>
          </p:cNvSpPr>
          <p:nvPr>
            <p:ph type="ftr" sz="quarter" idx="2"/>
          </p:nvPr>
        </p:nvSpPr>
        <p:spPr bwMode="auto">
          <a:xfrm>
            <a:off x="0" y="9411095"/>
            <a:ext cx="2922270" cy="494905"/>
          </a:xfrm>
          <a:prstGeom prst="rect">
            <a:avLst/>
          </a:prstGeom>
          <a:noFill/>
          <a:ln w="9525">
            <a:noFill/>
            <a:miter lim="800000"/>
            <a:headEnd/>
            <a:tailEnd/>
          </a:ln>
          <a:effectLst/>
        </p:spPr>
        <p:txBody>
          <a:bodyPr vert="horz" wrap="square" lIns="90591" tIns="45296" rIns="90591" bIns="45296" numCol="1" anchor="b"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5" name="Rectangle 5"/>
          <p:cNvSpPr>
            <a:spLocks noGrp="1" noChangeArrowheads="1"/>
          </p:cNvSpPr>
          <p:nvPr>
            <p:ph type="sldNum" sz="quarter" idx="3"/>
          </p:nvPr>
        </p:nvSpPr>
        <p:spPr bwMode="auto">
          <a:xfrm>
            <a:off x="3821431" y="9411095"/>
            <a:ext cx="2922270" cy="494905"/>
          </a:xfrm>
          <a:prstGeom prst="rect">
            <a:avLst/>
          </a:prstGeom>
          <a:noFill/>
          <a:ln w="9525">
            <a:noFill/>
            <a:miter lim="800000"/>
            <a:headEnd/>
            <a:tailEnd/>
          </a:ln>
          <a:effectLst/>
        </p:spPr>
        <p:txBody>
          <a:bodyPr vert="horz" wrap="square" lIns="90591" tIns="45296" rIns="90591" bIns="45296"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‹N°›</a:t>
            </a:fld>
            <a:endParaRPr lang="de-DE">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22270" cy="494905"/>
          </a:xfrm>
          <a:prstGeom prst="rect">
            <a:avLst/>
          </a:prstGeom>
          <a:noFill/>
          <a:ln w="9525">
            <a:noFill/>
            <a:miter lim="800000"/>
            <a:headEnd/>
            <a:tailEnd/>
          </a:ln>
          <a:effectLst/>
        </p:spPr>
        <p:txBody>
          <a:bodyPr vert="horz" wrap="square" lIns="90591" tIns="45296" rIns="90591" bIns="45296"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21431" y="0"/>
            <a:ext cx="2922270" cy="494905"/>
          </a:xfrm>
          <a:prstGeom prst="rect">
            <a:avLst/>
          </a:prstGeom>
          <a:noFill/>
          <a:ln w="9525">
            <a:noFill/>
            <a:miter lim="800000"/>
            <a:headEnd/>
            <a:tailEnd/>
          </a:ln>
          <a:effectLst/>
        </p:spPr>
        <p:txBody>
          <a:bodyPr vert="horz" wrap="square" lIns="90591" tIns="45296" rIns="90591" bIns="45296"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a:p>
        </p:txBody>
      </p:sp>
      <p:sp>
        <p:nvSpPr>
          <p:cNvPr id="8196" name="Rectangle 4"/>
          <p:cNvSpPr>
            <a:spLocks noGrp="1" noRot="1" noChangeAspect="1" noChangeArrowheads="1" noTextEdit="1"/>
          </p:cNvSpPr>
          <p:nvPr>
            <p:ph type="sldImg" idx="2"/>
          </p:nvPr>
        </p:nvSpPr>
        <p:spPr bwMode="auto">
          <a:xfrm>
            <a:off x="895350" y="742950"/>
            <a:ext cx="4953000" cy="371475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899160" y="4705548"/>
            <a:ext cx="4945380" cy="4457305"/>
          </a:xfrm>
          <a:prstGeom prst="rect">
            <a:avLst/>
          </a:prstGeom>
          <a:noFill/>
          <a:ln w="9525">
            <a:noFill/>
            <a:miter lim="800000"/>
            <a:headEnd/>
            <a:tailEnd/>
          </a:ln>
          <a:effectLst/>
        </p:spPr>
        <p:txBody>
          <a:bodyPr vert="horz" wrap="square" lIns="90591" tIns="45296" rIns="90591" bIns="45296"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11095"/>
            <a:ext cx="2922270" cy="494905"/>
          </a:xfrm>
          <a:prstGeom prst="rect">
            <a:avLst/>
          </a:prstGeom>
          <a:noFill/>
          <a:ln w="9525">
            <a:noFill/>
            <a:miter lim="800000"/>
            <a:headEnd/>
            <a:tailEnd/>
          </a:ln>
          <a:effectLst/>
        </p:spPr>
        <p:txBody>
          <a:bodyPr vert="horz" wrap="square" lIns="90591" tIns="45296" rIns="90591" bIns="45296" numCol="1" anchor="b"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9" name="Rectangle 7"/>
          <p:cNvSpPr>
            <a:spLocks noGrp="1" noChangeArrowheads="1"/>
          </p:cNvSpPr>
          <p:nvPr>
            <p:ph type="sldNum" sz="quarter" idx="5"/>
          </p:nvPr>
        </p:nvSpPr>
        <p:spPr bwMode="auto">
          <a:xfrm>
            <a:off x="3821431" y="9411095"/>
            <a:ext cx="2922270" cy="494905"/>
          </a:xfrm>
          <a:prstGeom prst="rect">
            <a:avLst/>
          </a:prstGeom>
          <a:noFill/>
          <a:ln w="9525">
            <a:noFill/>
            <a:miter lim="800000"/>
            <a:headEnd/>
            <a:tailEnd/>
          </a:ln>
          <a:effectLst/>
        </p:spPr>
        <p:txBody>
          <a:bodyPr vert="horz" wrap="square" lIns="90591" tIns="45296" rIns="90591" bIns="45296"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‹N°›</a:t>
            </a:fld>
            <a:endParaRPr lang="de-DE"/>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liennummernplatzhalter 3"/>
          <p:cNvSpPr>
            <a:spLocks noGrp="1"/>
          </p:cNvSpPr>
          <p:nvPr>
            <p:ph type="sldNum" sz="quarter" idx="5"/>
          </p:nvPr>
        </p:nvSpPr>
        <p:spPr>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b="1">
                <a:solidFill>
                  <a:srgbClr val="999999"/>
                </a:solidFill>
                <a:latin typeface="Arial" charset="0"/>
                <a:cs typeface="Arial" charset="0"/>
              </a:defRPr>
            </a:lvl1pPr>
            <a:lvl2pPr marL="739607" indent="-284464" eaLnBrk="0" hangingPunct="0">
              <a:defRPr sz="2200" b="1">
                <a:solidFill>
                  <a:srgbClr val="999999"/>
                </a:solidFill>
                <a:latin typeface="Arial" charset="0"/>
                <a:cs typeface="Arial" charset="0"/>
              </a:defRPr>
            </a:lvl2pPr>
            <a:lvl3pPr marL="1137857" indent="-227571" eaLnBrk="0" hangingPunct="0">
              <a:defRPr sz="2200" b="1">
                <a:solidFill>
                  <a:srgbClr val="999999"/>
                </a:solidFill>
                <a:latin typeface="Arial" charset="0"/>
                <a:cs typeface="Arial" charset="0"/>
              </a:defRPr>
            </a:lvl3pPr>
            <a:lvl4pPr marL="1592999" indent="-227571" eaLnBrk="0" hangingPunct="0">
              <a:defRPr sz="2200" b="1">
                <a:solidFill>
                  <a:srgbClr val="999999"/>
                </a:solidFill>
                <a:latin typeface="Arial" charset="0"/>
                <a:cs typeface="Arial" charset="0"/>
              </a:defRPr>
            </a:lvl4pPr>
            <a:lvl5pPr marL="2048142" indent="-227571" eaLnBrk="0" hangingPunct="0">
              <a:defRPr sz="2200" b="1">
                <a:solidFill>
                  <a:srgbClr val="999999"/>
                </a:solidFill>
                <a:latin typeface="Arial" charset="0"/>
                <a:cs typeface="Arial" charset="0"/>
              </a:defRPr>
            </a:lvl5pPr>
            <a:lvl6pPr marL="2503284" indent="-227571" eaLnBrk="0" fontAlgn="base" hangingPunct="0">
              <a:spcBef>
                <a:spcPct val="0"/>
              </a:spcBef>
              <a:spcAft>
                <a:spcPct val="0"/>
              </a:spcAft>
              <a:defRPr sz="2200" b="1">
                <a:solidFill>
                  <a:srgbClr val="999999"/>
                </a:solidFill>
                <a:latin typeface="Arial" charset="0"/>
                <a:cs typeface="Arial" charset="0"/>
              </a:defRPr>
            </a:lvl6pPr>
            <a:lvl7pPr marL="2958427" indent="-227571" eaLnBrk="0" fontAlgn="base" hangingPunct="0">
              <a:spcBef>
                <a:spcPct val="0"/>
              </a:spcBef>
              <a:spcAft>
                <a:spcPct val="0"/>
              </a:spcAft>
              <a:defRPr sz="2200" b="1">
                <a:solidFill>
                  <a:srgbClr val="999999"/>
                </a:solidFill>
                <a:latin typeface="Arial" charset="0"/>
                <a:cs typeface="Arial" charset="0"/>
              </a:defRPr>
            </a:lvl7pPr>
            <a:lvl8pPr marL="3413570" indent="-227571" eaLnBrk="0" fontAlgn="base" hangingPunct="0">
              <a:spcBef>
                <a:spcPct val="0"/>
              </a:spcBef>
              <a:spcAft>
                <a:spcPct val="0"/>
              </a:spcAft>
              <a:defRPr sz="2200" b="1">
                <a:solidFill>
                  <a:srgbClr val="999999"/>
                </a:solidFill>
                <a:latin typeface="Arial" charset="0"/>
                <a:cs typeface="Arial" charset="0"/>
              </a:defRPr>
            </a:lvl8pPr>
            <a:lvl9pPr marL="3868712" indent="-227571" eaLnBrk="0" fontAlgn="base" hangingPunct="0">
              <a:spcBef>
                <a:spcPct val="0"/>
              </a:spcBef>
              <a:spcAft>
                <a:spcPct val="0"/>
              </a:spcAft>
              <a:defRPr sz="2200" b="1">
                <a:solidFill>
                  <a:srgbClr val="999999"/>
                </a:solidFill>
                <a:latin typeface="Arial" charset="0"/>
                <a:cs typeface="Arial" charset="0"/>
              </a:defRPr>
            </a:lvl9pPr>
          </a:lstStyle>
          <a:p>
            <a:fld id="{E3C40307-248C-4D59-B476-5FCC690B5994}" type="slidenum">
              <a:rPr sz="1000">
                <a:solidFill>
                  <a:schemeClr val="bg1"/>
                </a:solidFill>
              </a:rPr>
              <a:pPr/>
              <a:t>16</a:t>
            </a:fld>
            <a:endParaRPr sz="1000">
              <a:solidFill>
                <a:schemeClr val="bg1"/>
              </a:solidFill>
            </a:endParaRPr>
          </a:p>
        </p:txBody>
      </p:sp>
      <p:sp>
        <p:nvSpPr>
          <p:cNvPr id="18435" name="Notizenplatzhalter 6"/>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cs typeface="Arial" charset="0"/>
              </a:rPr>
              <a:t>Terms of use</a:t>
            </a:r>
          </a:p>
          <a:p>
            <a:r>
              <a:rPr lang="en-GB" b="0" smtClean="0">
                <a:latin typeface="Arial" charset="0"/>
                <a:cs typeface="Arial" charset="0"/>
              </a:rPr>
              <a:t>This training material is property of GIZ. You may not alter this slide, add or delete any content nor change the master slides. The GIZ logo may not be removed or displaced nor may any other logo or information be placed in the header or footer area of the master slides. Before adding any information to this training mazerial, please contact climate@giz.de.</a:t>
            </a:r>
          </a:p>
        </p:txBody>
      </p:sp>
      <p:sp>
        <p:nvSpPr>
          <p:cNvPr id="18436" name="Folienbildplatzhalter 6"/>
          <p:cNvSpPr>
            <a:spLocks noGrp="1" noRot="1" noChangeAspect="1" noTextEdit="1"/>
          </p:cNvSpPr>
          <p:nvPr>
            <p:ph type="sldImg"/>
          </p:nvPr>
        </p:nvSpPr>
        <p:spPr>
          <a:xfrm>
            <a:off x="503238" y="311150"/>
            <a:ext cx="5703887" cy="4279900"/>
          </a:xfrm>
          <a:ln/>
        </p:spPr>
      </p:sp>
    </p:spTree>
    <p:extLst>
      <p:ext uri="{BB962C8B-B14F-4D97-AF65-F5344CB8AC3E}">
        <p14:creationId xmlns:p14="http://schemas.microsoft.com/office/powerpoint/2010/main" val="3283830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noProof="0" smtClean="0"/>
              <a:t>Unternehmenspräsentation 2012</a:t>
            </a:r>
            <a:endParaRPr lang="de-DE" noProof="0"/>
          </a:p>
        </p:txBody>
      </p:sp>
      <p:sp>
        <p:nvSpPr>
          <p:cNvPr id="4" name="Datumsplatzhalter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noProof="0" smtClean="0"/>
              <a:t>Unternehmenspräsentation 2012</a:t>
            </a:r>
            <a:endParaRPr lang="de-DE" noProof="0"/>
          </a:p>
        </p:txBody>
      </p:sp>
      <p:sp>
        <p:nvSpPr>
          <p:cNvPr id="4" name="Datumsplatzhalter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noProof="0" smtClean="0"/>
              <a:t>Unternehmenspräsentation 2012</a:t>
            </a:r>
            <a:endParaRPr lang="de-DE" noProof="0"/>
          </a:p>
        </p:txBody>
      </p:sp>
      <p:sp>
        <p:nvSpPr>
          <p:cNvPr id="4" name="Datumsplatzhalter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noProof="0" smtClean="0"/>
              <a:t>Unternehmenspräsentation 2012</a:t>
            </a:r>
            <a:endParaRPr lang="de-DE" noProof="0"/>
          </a:p>
        </p:txBody>
      </p:sp>
      <p:sp>
        <p:nvSpPr>
          <p:cNvPr id="4" name="Datumsplatzhalter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dirty="0"/>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noProof="0" smtClean="0"/>
              <a:t>Unternehmenspräsentation 2012</a:t>
            </a:r>
            <a:endParaRPr lang="de-DE" noProof="0"/>
          </a:p>
        </p:txBody>
      </p:sp>
      <p:sp>
        <p:nvSpPr>
          <p:cNvPr id="4" name="Datumsplatzhalter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noProof="0" smtClean="0"/>
              <a:t>Unternehmenspräsentation 2012</a:t>
            </a:r>
            <a:endParaRPr lang="de-DE" noProof="0"/>
          </a:p>
        </p:txBody>
      </p:sp>
      <p:sp>
        <p:nvSpPr>
          <p:cNvPr id="4" name="Datumsplatzhalter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en-BZ" smtClean="0"/>
              <a:t>Unternehmenspräsentation 2012</a:t>
            </a:r>
            <a:endParaRPr lang="en-BZ" dirty="0"/>
          </a:p>
        </p:txBody>
      </p:sp>
      <p:sp>
        <p:nvSpPr>
          <p:cNvPr id="4" name="Datumsplatzhalter 3"/>
          <p:cNvSpPr>
            <a:spLocks noGrp="1"/>
          </p:cNvSpPr>
          <p:nvPr>
            <p:ph type="dt" sz="half" idx="11"/>
          </p:nvPr>
        </p:nvSpPr>
        <p:spPr/>
        <p:txBody>
          <a:bodyPr/>
          <a:lstStyle/>
          <a:p>
            <a:fld id="{9317A057-C766-48FB-B1EC-CC1898F04EF1}" type="datetime1">
              <a:rPr lang="de-DE" smtClean="0"/>
              <a:t>17.04.2017</a:t>
            </a:fld>
            <a:endParaRPr lang="de-DE" dirty="0"/>
          </a:p>
        </p:txBody>
      </p:sp>
    </p:spTree>
    <p:extLst>
      <p:ext uri="{BB962C8B-B14F-4D97-AF65-F5344CB8AC3E}">
        <p14:creationId xmlns:p14="http://schemas.microsoft.com/office/powerpoint/2010/main" val="124642892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Grafik 10"/>
          <p:cNvPicPr>
            <a:picLocks noChangeAspect="1"/>
          </p:cNvPicPr>
          <p:nvPr userDrawn="1"/>
        </p:nvPicPr>
        <p:blipFill>
          <a:blip r:embed="rId2" cstate="print"/>
          <a:srcRect/>
          <a:stretch>
            <a:fillRect/>
          </a:stretch>
        </p:blipFill>
        <p:spPr bwMode="auto">
          <a:xfrm>
            <a:off x="0" y="0"/>
            <a:ext cx="9144000" cy="1119188"/>
          </a:xfrm>
          <a:prstGeom prst="rect">
            <a:avLst/>
          </a:prstGeom>
          <a:noFill/>
          <a:ln w="9525">
            <a:noFill/>
            <a:miter lim="800000"/>
            <a:headEnd/>
            <a:tailEnd/>
          </a:ln>
        </p:spPr>
      </p:pic>
      <p:pic>
        <p:nvPicPr>
          <p:cNvPr id="7" name="Grafik 7"/>
          <p:cNvPicPr>
            <a:picLocks noChangeAspect="1"/>
          </p:cNvPicPr>
          <p:nvPr userDrawn="1"/>
        </p:nvPicPr>
        <p:blipFill>
          <a:blip r:embed="rId3" cstate="print"/>
          <a:srcRect/>
          <a:stretch>
            <a:fillRect/>
          </a:stretch>
        </p:blipFill>
        <p:spPr bwMode="auto">
          <a:xfrm>
            <a:off x="6618288" y="304800"/>
            <a:ext cx="2106612" cy="877888"/>
          </a:xfrm>
          <a:prstGeom prst="rect">
            <a:avLst/>
          </a:prstGeom>
          <a:noFill/>
          <a:ln w="9525">
            <a:noFill/>
            <a:miter lim="800000"/>
            <a:headEnd/>
            <a:tailEnd/>
          </a:ln>
        </p:spPr>
      </p:pic>
      <p:sp>
        <p:nvSpPr>
          <p:cNvPr id="8" name="Rectangle 16"/>
          <p:cNvSpPr>
            <a:spLocks noGrp="1" noChangeArrowheads="1"/>
          </p:cNvSpPr>
          <p:nvPr>
            <p:ph type="subTitle" sz="quarter" idx="1" hasCustomPrompt="1"/>
          </p:nvPr>
        </p:nvSpPr>
        <p:spPr>
          <a:xfrm>
            <a:off x="1040400" y="3239022"/>
            <a:ext cx="7034400" cy="1752600"/>
          </a:xfrm>
          <a:prstGeom prst="rect">
            <a:avLst/>
          </a:prstGeom>
        </p:spPr>
        <p:txBody>
          <a:bodyPr/>
          <a:lstStyle>
            <a:lvl1pPr marL="0" indent="0" algn="ctr">
              <a:buFont typeface="Wingdings" pitchFamily="2" charset="2"/>
              <a:buNone/>
              <a:defRPr sz="2800" baseline="0"/>
            </a:lvl1pPr>
          </a:lstStyle>
          <a:p>
            <a:r>
              <a:rPr lang="de-DE" dirty="0" smtClean="0"/>
              <a:t>Click here to add subtitle</a:t>
            </a:r>
            <a:endParaRPr lang="de-DE" dirty="0"/>
          </a:p>
        </p:txBody>
      </p:sp>
      <p:sp>
        <p:nvSpPr>
          <p:cNvPr id="9" name="Rectangle 15"/>
          <p:cNvSpPr>
            <a:spLocks noGrp="1" noChangeArrowheads="1"/>
          </p:cNvSpPr>
          <p:nvPr>
            <p:ph type="ctrTitle" sz="quarter" hasCustomPrompt="1"/>
          </p:nvPr>
        </p:nvSpPr>
        <p:spPr>
          <a:xfrm>
            <a:off x="1040400" y="1993726"/>
            <a:ext cx="7034400" cy="1143000"/>
          </a:xfrm>
          <a:prstGeom prst="rect">
            <a:avLst/>
          </a:prstGeom>
        </p:spPr>
        <p:txBody>
          <a:bodyPr anchor="ctr"/>
          <a:lstStyle>
            <a:lvl1pPr algn="ctr">
              <a:defRPr sz="3600"/>
            </a:lvl1pPr>
          </a:lstStyle>
          <a:p>
            <a:r>
              <a:rPr lang="de-DE" dirty="0" smtClean="0"/>
              <a:t>Click </a:t>
            </a:r>
            <a:r>
              <a:rPr lang="de-DE" dirty="0" err="1" smtClean="0"/>
              <a:t>here</a:t>
            </a:r>
            <a:r>
              <a:rPr lang="de-DE" dirty="0" smtClean="0"/>
              <a:t> to add title</a:t>
            </a:r>
            <a:endParaRPr lang="de-DE" dirty="0"/>
          </a:p>
        </p:txBody>
      </p:sp>
      <p:sp>
        <p:nvSpPr>
          <p:cNvPr id="10" name="Rechteck 9"/>
          <p:cNvSpPr/>
          <p:nvPr userDrawn="1"/>
        </p:nvSpPr>
        <p:spPr bwMode="auto">
          <a:xfrm>
            <a:off x="7721600" y="6604000"/>
            <a:ext cx="1422400" cy="254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200" b="1" i="0" u="none" strike="noStrike" cap="none" normalizeH="0" baseline="0" smtClean="0">
              <a:ln>
                <a:noFill/>
              </a:ln>
              <a:solidFill>
                <a:srgbClr val="999999"/>
              </a:solidFill>
              <a:effectLst/>
              <a:latin typeface="Arial" charset="0"/>
            </a:endParaRPr>
          </a:p>
        </p:txBody>
      </p:sp>
    </p:spTree>
    <p:extLst>
      <p:ext uri="{BB962C8B-B14F-4D97-AF65-F5344CB8AC3E}">
        <p14:creationId xmlns:p14="http://schemas.microsoft.com/office/powerpoint/2010/main" val="2607857331"/>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gif"/><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2.gif"/><Relationship Id="rId5" Type="http://schemas.openxmlformats.org/officeDocument/2006/relationships/image" Target="../media/image4.gif"/><Relationship Id="rId4"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Grafik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Titel durch Klicken hinzufügen</a:t>
            </a:r>
          </a:p>
        </p:txBody>
      </p:sp>
      <p:pic>
        <p:nvPicPr>
          <p:cNvPr id="19" name="Grafik 7"/>
          <p:cNvPicPr>
            <a:picLocks noChangeAspect="1"/>
          </p:cNvPicPr>
          <p:nvPr/>
        </p:nvPicPr>
        <p:blipFill>
          <a:blip r:embed="rId9" cstate="print"/>
          <a:srcRect/>
          <a:stretch>
            <a:fillRect/>
          </a:stretch>
        </p:blipFill>
        <p:spPr bwMode="auto">
          <a:xfrm>
            <a:off x="6618288" y="304800"/>
            <a:ext cx="2106612" cy="877888"/>
          </a:xfrm>
          <a:prstGeom prst="rect">
            <a:avLst/>
          </a:prstGeom>
          <a:noFill/>
          <a:ln w="9525">
            <a:noFill/>
            <a:miter lim="800000"/>
            <a:headEnd/>
            <a:tailEnd/>
          </a:ln>
        </p:spPr>
      </p:pic>
      <p:pic>
        <p:nvPicPr>
          <p:cNvPr id="20" name="Grafik 8"/>
          <p:cNvPicPr>
            <a:picLocks noChangeAspect="1"/>
          </p:cNvPicPr>
          <p:nvPr/>
        </p:nvPicPr>
        <p:blipFill>
          <a:blip r:embed="rId10"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noProof="0">
                <a:solidFill>
                  <a:srgbClr val="6E6452"/>
                </a:solidFill>
                <a:latin typeface="Arial Narrow" pitchFamily="34" charset="0"/>
              </a:rPr>
              <a:t>Seite </a:t>
            </a:r>
            <a:fld id="{327115CA-E6A4-425F-BB4F-A64D48743A27}" type="slidenum">
              <a:rPr lang="de-DE" sz="1000" b="0" noProof="0">
                <a:solidFill>
                  <a:srgbClr val="6E6452"/>
                </a:solidFill>
                <a:latin typeface="Arial Narrow" pitchFamily="34" charset="0"/>
              </a:rPr>
              <a:pPr/>
              <a:t>‹N°›</a:t>
            </a:fld>
            <a:endParaRPr lang="de-DE" sz="1000" b="0" noProof="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noProof="0" smtClean="0"/>
              <a:t>Unternehmenspräsentation 2012</a:t>
            </a:r>
            <a:endParaRPr lang="de-DE" noProof="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9317A057-C766-48FB-B1EC-CC1898F04EF1}" type="datetime1">
              <a:rPr lang="de-DE" noProof="0" smtClean="0"/>
              <a:t>17.04.2017</a:t>
            </a:fld>
            <a:endParaRPr lang="de-DE" noProof="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 name="Grafik 8"/>
          <p:cNvPicPr>
            <a:picLocks noChangeAspect="1"/>
          </p:cNvPicPr>
          <p:nvPr/>
        </p:nvPicPr>
        <p:blipFill>
          <a:blip r:embed="rId4" cstate="print"/>
          <a:srcRect/>
          <a:stretch>
            <a:fillRect/>
          </a:stretch>
        </p:blipFill>
        <p:spPr bwMode="auto">
          <a:xfrm>
            <a:off x="0" y="5851525"/>
            <a:ext cx="9144000" cy="738188"/>
          </a:xfrm>
          <a:prstGeom prst="rect">
            <a:avLst/>
          </a:prstGeom>
          <a:noFill/>
          <a:ln w="9525">
            <a:noFill/>
            <a:miter lim="800000"/>
            <a:headEnd/>
            <a:tailEnd/>
          </a:ln>
        </p:spPr>
      </p:pic>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dirty="0">
                <a:solidFill>
                  <a:srgbClr val="6E6452"/>
                </a:solidFill>
                <a:latin typeface="Arial Narrow" pitchFamily="34" charset="0"/>
              </a:rPr>
              <a:t>Seite </a:t>
            </a:r>
            <a:fld id="{327115CA-E6A4-425F-BB4F-A64D48743A27}" type="slidenum">
              <a:rPr lang="de-DE" sz="1000" b="0">
                <a:solidFill>
                  <a:srgbClr val="6E6452"/>
                </a:solidFill>
                <a:latin typeface="Arial Narrow" pitchFamily="34" charset="0"/>
              </a:rPr>
              <a:pPr/>
              <a:t>‹N°›</a:t>
            </a:fld>
            <a:endParaRPr lang="de-DE" sz="1000" b="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en-BZ" dirty="0" err="1" smtClean="0"/>
              <a:t>Unternehmenspräsentation</a:t>
            </a:r>
            <a:r>
              <a:rPr lang="en-BZ" dirty="0" smtClean="0"/>
              <a:t> 2012</a:t>
            </a:r>
            <a:endParaRPr lang="en-BZ"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9317A057-C766-48FB-B1EC-CC1898F04EF1}" type="datetime1">
              <a:rPr lang="de-DE" smtClean="0"/>
              <a:t>17.04.2017</a:t>
            </a:fld>
            <a:endParaRPr lang="de-DE" dirty="0"/>
          </a:p>
        </p:txBody>
      </p:sp>
      <p:pic>
        <p:nvPicPr>
          <p:cNvPr id="10" name="Grafik 10"/>
          <p:cNvPicPr>
            <a:picLocks noChangeAspect="1"/>
          </p:cNvPicPr>
          <p:nvPr/>
        </p:nvPicPr>
        <p:blipFill>
          <a:blip r:embed="rId5" cstate="print"/>
          <a:srcRect/>
          <a:stretch>
            <a:fillRect/>
          </a:stretch>
        </p:blipFill>
        <p:spPr bwMode="auto">
          <a:xfrm>
            <a:off x="0" y="0"/>
            <a:ext cx="9144000" cy="1119188"/>
          </a:xfrm>
          <a:prstGeom prst="rect">
            <a:avLst/>
          </a:prstGeom>
          <a:noFill/>
          <a:ln w="9525">
            <a:noFill/>
            <a:miter lim="800000"/>
            <a:headEnd/>
            <a:tailEnd/>
          </a:ln>
        </p:spPr>
      </p:pic>
      <p:pic>
        <p:nvPicPr>
          <p:cNvPr id="11" name="Grafik 7"/>
          <p:cNvPicPr>
            <a:picLocks noChangeAspect="1"/>
          </p:cNvPicPr>
          <p:nvPr/>
        </p:nvPicPr>
        <p:blipFill>
          <a:blip r:embed="rId6" cstate="print"/>
          <a:srcRect/>
          <a:stretch>
            <a:fillRect/>
          </a:stretch>
        </p:blipFill>
        <p:spPr bwMode="auto">
          <a:xfrm>
            <a:off x="6618288" y="304800"/>
            <a:ext cx="2106612" cy="877888"/>
          </a:xfrm>
          <a:prstGeom prst="rect">
            <a:avLst/>
          </a:prstGeom>
          <a:noFill/>
          <a:ln w="9525">
            <a:noFill/>
            <a:miter lim="800000"/>
            <a:headEnd/>
            <a:tailEnd/>
          </a:ln>
        </p:spPr>
      </p:pic>
    </p:spTree>
    <p:extLst>
      <p:ext uri="{BB962C8B-B14F-4D97-AF65-F5344CB8AC3E}">
        <p14:creationId xmlns:p14="http://schemas.microsoft.com/office/powerpoint/2010/main" val="3066890143"/>
      </p:ext>
    </p:extLst>
  </p:cSld>
  <p:clrMap bg1="lt1" tx1="dk1" bg2="lt2" tx2="dk2" accent1="accent1" accent2="accent2" accent3="accent3" accent4="accent4" accent5="accent5" accent6="accent6" hlink="hlink" folHlink="folHlink"/>
  <p:sldLayoutIdLst>
    <p:sldLayoutId id="2147483713" r:id="rId1"/>
    <p:sldLayoutId id="2147483717" r:id="rId2"/>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ctrTitle" sz="quarter"/>
          </p:nvPr>
        </p:nvSpPr>
        <p:spPr>
          <a:xfrm>
            <a:off x="522512" y="1798525"/>
            <a:ext cx="8217725" cy="2505693"/>
          </a:xfrm>
        </p:spPr>
        <p:txBody>
          <a:bodyPr/>
          <a:lstStyle/>
          <a:p>
            <a:r>
              <a:rPr lang="fr-FR" b="1" dirty="0"/>
              <a:t>E</a:t>
            </a:r>
            <a:r>
              <a:rPr lang="fr-FR" b="1" dirty="0" smtClean="0"/>
              <a:t>laboration </a:t>
            </a:r>
            <a:r>
              <a:rPr lang="fr-FR" b="1" dirty="0"/>
              <a:t>d’un cahier des charges modèle pour la réalisation d’un projet de pompage solaire </a:t>
            </a:r>
            <a:r>
              <a:rPr lang="fr-FR" dirty="0"/>
              <a:t>	</a:t>
            </a:r>
            <a:br>
              <a:rPr lang="fr-FR" dirty="0"/>
            </a:br>
            <a:endParaRPr lang="de-DE" dirty="0"/>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750904"/>
            <a:ext cx="2895866" cy="2107097"/>
          </a:xfrm>
          <a:prstGeom prst="rect">
            <a:avLst/>
          </a:prstGeom>
        </p:spPr>
      </p:pic>
      <p:sp>
        <p:nvSpPr>
          <p:cNvPr id="6" name="Untertitel 10"/>
          <p:cNvSpPr>
            <a:spLocks noGrp="1"/>
          </p:cNvSpPr>
          <p:nvPr>
            <p:ph type="subTitle" sz="quarter" idx="1"/>
          </p:nvPr>
        </p:nvSpPr>
        <p:spPr>
          <a:xfrm>
            <a:off x="2291938" y="5644276"/>
            <a:ext cx="6650181" cy="460663"/>
          </a:xfrm>
        </p:spPr>
        <p:txBody>
          <a:bodyPr/>
          <a:lstStyle/>
          <a:p>
            <a:r>
              <a:rPr lang="de-DE" sz="1600" dirty="0" smtClean="0"/>
              <a:t>Initiative Allemande </a:t>
            </a:r>
            <a:r>
              <a:rPr lang="de-DE" sz="1600" dirty="0" err="1" smtClean="0"/>
              <a:t>pour</a:t>
            </a:r>
            <a:r>
              <a:rPr lang="de-DE" sz="1600" dirty="0" smtClean="0"/>
              <a:t> les </a:t>
            </a:r>
            <a:r>
              <a:rPr lang="de-DE" sz="1600" dirty="0"/>
              <a:t>T</a:t>
            </a:r>
            <a:r>
              <a:rPr lang="de-DE" sz="1600" dirty="0" smtClean="0"/>
              <a:t>echnologies Favorables au </a:t>
            </a:r>
            <a:r>
              <a:rPr lang="de-DE" sz="1600" dirty="0" err="1" smtClean="0"/>
              <a:t>Climat</a:t>
            </a:r>
            <a:r>
              <a:rPr lang="de-DE" sz="1600" dirty="0" smtClean="0"/>
              <a:t> - DKTI</a:t>
            </a:r>
            <a:endParaRPr lang="de-DE" sz="1600" dirty="0"/>
          </a:p>
        </p:txBody>
      </p:sp>
      <p:sp>
        <p:nvSpPr>
          <p:cNvPr id="7" name="Untertitel 10"/>
          <p:cNvSpPr txBox="1">
            <a:spLocks/>
          </p:cNvSpPr>
          <p:nvPr/>
        </p:nvSpPr>
        <p:spPr>
          <a:xfrm>
            <a:off x="849295" y="3767510"/>
            <a:ext cx="7564161" cy="460663"/>
          </a:xfrm>
          <a:prstGeom prst="rect">
            <a:avLst/>
          </a:prstGeom>
        </p:spPr>
        <p:txBody>
          <a:bodyPr/>
          <a:lstStyle>
            <a:lvl1pPr marL="0" indent="0" algn="ctr" rtl="0" eaLnBrk="1" fontAlgn="base" hangingPunct="1">
              <a:spcBef>
                <a:spcPts val="400"/>
              </a:spcBef>
              <a:spcAft>
                <a:spcPts val="800"/>
              </a:spcAft>
              <a:buClr>
                <a:srgbClr val="C80F0F"/>
              </a:buClr>
              <a:buFont typeface="Wingdings" pitchFamily="2" charset="2"/>
              <a:buNone/>
              <a:tabLst>
                <a:tab pos="2190750" algn="l"/>
              </a:tabLst>
              <a:defRPr sz="2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r>
              <a:rPr lang="de-DE" sz="2400" b="0" kern="0" dirty="0" err="1" smtClean="0"/>
              <a:t>Cas</a:t>
            </a:r>
            <a:r>
              <a:rPr lang="de-DE" sz="2400" b="0" kern="0" dirty="0" smtClean="0"/>
              <a:t> de la ferme </a:t>
            </a:r>
            <a:r>
              <a:rPr lang="de-DE" sz="2400" b="0" kern="0" dirty="0" err="1" smtClean="0"/>
              <a:t>école</a:t>
            </a:r>
            <a:r>
              <a:rPr lang="de-DE" sz="2400" b="0" kern="0" dirty="0" smtClean="0"/>
              <a:t> </a:t>
            </a:r>
            <a:r>
              <a:rPr lang="de-DE" sz="2400" b="0" kern="0" dirty="0" err="1" smtClean="0"/>
              <a:t>Bayti</a:t>
            </a:r>
            <a:r>
              <a:rPr lang="de-DE" sz="2400" b="0" kern="0" dirty="0" smtClean="0"/>
              <a:t> – Sidi Allal </a:t>
            </a:r>
            <a:r>
              <a:rPr lang="de-DE" sz="2400" b="0" kern="0" dirty="0" err="1" smtClean="0"/>
              <a:t>Tazi</a:t>
            </a:r>
            <a:endParaRPr lang="de-DE" sz="2400" b="0" kern="0" dirty="0"/>
          </a:p>
        </p:txBody>
      </p:sp>
    </p:spTree>
    <p:extLst>
      <p:ext uri="{BB962C8B-B14F-4D97-AF65-F5344CB8AC3E}">
        <p14:creationId xmlns:p14="http://schemas.microsoft.com/office/powerpoint/2010/main" val="153282722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1067564"/>
            <a:ext cx="7776000" cy="617928"/>
          </a:xfrm>
        </p:spPr>
        <p:txBody>
          <a:bodyPr/>
          <a:lstStyle/>
          <a:p>
            <a:r>
              <a:rPr lang="fr-FR" b="1" dirty="0"/>
              <a:t>CPS pour </a:t>
            </a:r>
            <a:r>
              <a:rPr lang="fr-FR" b="1" dirty="0" smtClean="0"/>
              <a:t>le câblage</a:t>
            </a:r>
            <a:r>
              <a:rPr lang="fr-FR" b="1" dirty="0"/>
              <a:t>, mise à la terre et liaison équipotentielle</a:t>
            </a:r>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79155" y="2139241"/>
            <a:ext cx="7776000" cy="3816000"/>
          </a:xfrm>
        </p:spPr>
        <p:txBody>
          <a:bodyPr/>
          <a:lstStyle/>
          <a:p>
            <a:r>
              <a:rPr lang="fr-FR" dirty="0" smtClean="0"/>
              <a:t>Détails techniques relatifs aux :</a:t>
            </a:r>
          </a:p>
          <a:p>
            <a:endParaRPr lang="fr-FR" dirty="0" smtClean="0"/>
          </a:p>
          <a:p>
            <a:pPr marL="285750" indent="-285750">
              <a:buFont typeface="Arial" panose="020B0604020202020204" pitchFamily="34" charset="0"/>
              <a:buChar char="•"/>
            </a:pPr>
            <a:r>
              <a:rPr lang="fr-FR" dirty="0" smtClean="0"/>
              <a:t>Câbles DC</a:t>
            </a:r>
          </a:p>
          <a:p>
            <a:pPr marL="285750" indent="-285750">
              <a:buFont typeface="Arial" panose="020B0604020202020204" pitchFamily="34" charset="0"/>
              <a:buChar char="•"/>
            </a:pPr>
            <a:r>
              <a:rPr lang="fr-FR" dirty="0"/>
              <a:t>Câbles </a:t>
            </a:r>
            <a:r>
              <a:rPr lang="fr-FR" dirty="0" smtClean="0"/>
              <a:t>AC</a:t>
            </a:r>
          </a:p>
          <a:p>
            <a:pPr marL="285750" indent="-285750">
              <a:buFont typeface="Arial" panose="020B0604020202020204" pitchFamily="34" charset="0"/>
              <a:buChar char="•"/>
            </a:pPr>
            <a:r>
              <a:rPr lang="fr-FR" dirty="0"/>
              <a:t>Protections </a:t>
            </a:r>
            <a:r>
              <a:rPr lang="fr-FR" dirty="0" smtClean="0"/>
              <a:t>DC</a:t>
            </a:r>
          </a:p>
          <a:p>
            <a:pPr marL="285750" indent="-285750">
              <a:buFont typeface="Arial" panose="020B0604020202020204" pitchFamily="34" charset="0"/>
              <a:buChar char="•"/>
            </a:pPr>
            <a:r>
              <a:rPr lang="fr-FR" dirty="0" smtClean="0"/>
              <a:t>Parafoudres</a:t>
            </a:r>
          </a:p>
          <a:p>
            <a:pPr marL="285750" indent="-285750">
              <a:buFont typeface="Arial" panose="020B0604020202020204" pitchFamily="34" charset="0"/>
              <a:buChar char="•"/>
            </a:pPr>
            <a:r>
              <a:rPr lang="fr-FR" dirty="0"/>
              <a:t>Signalisation</a:t>
            </a:r>
          </a:p>
        </p:txBody>
      </p:sp>
    </p:spTree>
    <p:extLst>
      <p:ext uri="{BB962C8B-B14F-4D97-AF65-F5344CB8AC3E}">
        <p14:creationId xmlns:p14="http://schemas.microsoft.com/office/powerpoint/2010/main" val="196919432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1220104"/>
            <a:ext cx="7776000" cy="617928"/>
          </a:xfrm>
        </p:spPr>
        <p:txBody>
          <a:bodyPr/>
          <a:lstStyle/>
          <a:p>
            <a:r>
              <a:rPr lang="fr-FR" b="1" dirty="0" smtClean="0"/>
              <a:t>CPS pour la pompe et éléments hydrauliques </a:t>
            </a:r>
            <a:endParaRPr lang="fr-FR" b="1"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mc:AlternateContent xmlns:mc="http://schemas.openxmlformats.org/markup-compatibility/2006">
        <mc:Choice xmlns:a14="http://schemas.microsoft.com/office/drawing/2010/main" Requires="a14">
          <p:sp>
            <p:nvSpPr>
              <p:cNvPr id="5" name="Espace réservé du contenu 4"/>
              <p:cNvSpPr>
                <a:spLocks noGrp="1"/>
              </p:cNvSpPr>
              <p:nvPr>
                <p:ph idx="1"/>
              </p:nvPr>
            </p:nvSpPr>
            <p:spPr>
              <a:xfrm>
                <a:off x="679155" y="1984862"/>
                <a:ext cx="7776000" cy="3816000"/>
              </a:xfrm>
            </p:spPr>
            <p:txBody>
              <a:bodyPr/>
              <a:lstStyle/>
              <a:p>
                <a:r>
                  <a:rPr lang="fr-FR" b="1" dirty="0"/>
                  <a:t>La pompe centrifuge immergée :</a:t>
                </a:r>
                <a:endParaRPr lang="fr-FR" dirty="0"/>
              </a:p>
              <a:p>
                <a:r>
                  <a:rPr lang="fr-FR" dirty="0"/>
                  <a:t> </a:t>
                </a:r>
              </a:p>
              <a:p>
                <a:pPr marL="285750" lvl="0" indent="-285750">
                  <a:buFont typeface="Arial" panose="020B0604020202020204" pitchFamily="34" charset="0"/>
                  <a:buChar char="•"/>
                </a:pPr>
                <a:r>
                  <a:rPr lang="fr-FR" dirty="0"/>
                  <a:t>Hauteur Manométrique Totale de 50 </a:t>
                </a:r>
                <a:r>
                  <a:rPr lang="fr-FR" dirty="0" err="1"/>
                  <a:t>mCE</a:t>
                </a:r>
                <a:endParaRPr lang="fr-FR" dirty="0"/>
              </a:p>
              <a:p>
                <a:pPr marL="285750" lvl="0" indent="-285750">
                  <a:buFont typeface="Arial" panose="020B0604020202020204" pitchFamily="34" charset="0"/>
                  <a:buChar char="•"/>
                </a:pPr>
                <a:r>
                  <a:rPr lang="fr-FR" dirty="0"/>
                  <a:t>Débit de pompage d’au moins 33 m</a:t>
                </a:r>
                <a:r>
                  <a:rPr lang="fr-FR" baseline="30000" dirty="0"/>
                  <a:t>3</a:t>
                </a:r>
                <a:r>
                  <a:rPr lang="fr-FR" dirty="0"/>
                  <a:t>/h à la HMT spécifiée</a:t>
                </a:r>
              </a:p>
              <a:p>
                <a:pPr marL="285750" lvl="0" indent="-285750">
                  <a:buFont typeface="Arial" panose="020B0604020202020204" pitchFamily="34" charset="0"/>
                  <a:buChar char="•"/>
                </a:pPr>
                <a:r>
                  <a:rPr lang="fr-FR" dirty="0"/>
                  <a:t>Rendement de pompe </a:t>
                </a:r>
                <a14:m>
                  <m:oMath xmlns:m="http://schemas.openxmlformats.org/officeDocument/2006/math">
                    <m:r>
                      <a:rPr lang="fr-FR" i="1"/>
                      <m:t>≥</m:t>
                    </m:r>
                  </m:oMath>
                </a14:m>
                <a:r>
                  <a:rPr lang="fr-FR" dirty="0"/>
                  <a:t> 70 % aux conditions de débit et HMT spécifié</a:t>
                </a:r>
              </a:p>
              <a:p>
                <a:pPr marL="285750" lvl="0" indent="-285750">
                  <a:buFont typeface="Arial" panose="020B0604020202020204" pitchFamily="34" charset="0"/>
                  <a:buChar char="•"/>
                </a:pPr>
                <a:r>
                  <a:rPr lang="fr-FR" dirty="0"/>
                  <a:t>Positionnement de la pompe jusqu’à 70 m de profondeur </a:t>
                </a:r>
              </a:p>
              <a:p>
                <a:pPr marL="285750" lvl="0" indent="-285750">
                  <a:buFont typeface="Arial" panose="020B0604020202020204" pitchFamily="34" charset="0"/>
                  <a:buChar char="•"/>
                </a:pPr>
                <a:r>
                  <a:rPr lang="fr-FR" dirty="0"/>
                  <a:t>Pompe de marque internationalement reconnue</a:t>
                </a:r>
              </a:p>
              <a:p>
                <a:r>
                  <a:rPr lang="fr-FR" dirty="0"/>
                  <a:t> </a:t>
                </a:r>
              </a:p>
              <a:p>
                <a:endParaRPr lang="fr-FR" dirty="0"/>
              </a:p>
            </p:txBody>
          </p:sp>
        </mc:Choice>
        <mc:Fallback>
          <p:sp>
            <p:nvSpPr>
              <p:cNvPr id="5" name="Espace réservé du contenu 4"/>
              <p:cNvSpPr>
                <a:spLocks noGrp="1" noRot="1" noChangeAspect="1" noMove="1" noResize="1" noEditPoints="1" noAdjustHandles="1" noChangeArrowheads="1" noChangeShapeType="1" noTextEdit="1"/>
              </p:cNvSpPr>
              <p:nvPr>
                <p:ph idx="1"/>
              </p:nvPr>
            </p:nvSpPr>
            <p:spPr>
              <a:xfrm>
                <a:off x="679155" y="1984862"/>
                <a:ext cx="7776000" cy="3816000"/>
              </a:xfrm>
              <a:blipFill rotWithShape="0">
                <a:blip r:embed="rId2"/>
                <a:stretch>
                  <a:fillRect l="-627" t="-958"/>
                </a:stretch>
              </a:blipFill>
            </p:spPr>
            <p:txBody>
              <a:bodyPr/>
              <a:lstStyle/>
              <a:p>
                <a:r>
                  <a:rPr lang="fr-FR">
                    <a:noFill/>
                  </a:rPr>
                  <a:t> </a:t>
                </a:r>
              </a:p>
            </p:txBody>
          </p:sp>
        </mc:Fallback>
      </mc:AlternateContent>
    </p:spTree>
    <p:extLst>
      <p:ext uri="{BB962C8B-B14F-4D97-AF65-F5344CB8AC3E}">
        <p14:creationId xmlns:p14="http://schemas.microsoft.com/office/powerpoint/2010/main" val="58376624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1103190"/>
            <a:ext cx="7776000" cy="617928"/>
          </a:xfrm>
        </p:spPr>
        <p:txBody>
          <a:bodyPr/>
          <a:lstStyle/>
          <a:p>
            <a:r>
              <a:rPr lang="fr-FR" b="1" dirty="0" smtClean="0"/>
              <a:t>CPS pour la pompe et éléments hydrauliques</a:t>
            </a:r>
            <a:endParaRPr lang="fr-FR" b="1"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79155" y="2186744"/>
            <a:ext cx="7776000" cy="3816000"/>
          </a:xfrm>
        </p:spPr>
        <p:txBody>
          <a:bodyPr/>
          <a:lstStyle/>
          <a:p>
            <a:r>
              <a:rPr lang="fr-FR" b="1" dirty="0"/>
              <a:t>Eléments hydrauliques :</a:t>
            </a:r>
            <a:endParaRPr lang="fr-FR" dirty="0"/>
          </a:p>
          <a:p>
            <a:r>
              <a:rPr lang="fr-FR" dirty="0"/>
              <a:t> </a:t>
            </a:r>
          </a:p>
          <a:p>
            <a:pPr marL="285750" lvl="0" indent="-285750">
              <a:buFont typeface="Arial" panose="020B0604020202020204" pitchFamily="34" charset="0"/>
              <a:buChar char="•"/>
            </a:pPr>
            <a:r>
              <a:rPr lang="fr-FR" dirty="0"/>
              <a:t>Elément de conduite métallique en acier galvanisé avec joints de bride et </a:t>
            </a:r>
            <a:r>
              <a:rPr lang="fr-FR" dirty="0" smtClean="0"/>
              <a:t>visserie ;</a:t>
            </a:r>
            <a:endParaRPr lang="fr-FR" dirty="0"/>
          </a:p>
          <a:p>
            <a:pPr marL="285750" lvl="0" indent="-285750">
              <a:buFont typeface="Arial" panose="020B0604020202020204" pitchFamily="34" charset="0"/>
              <a:buChar char="•"/>
            </a:pPr>
            <a:r>
              <a:rPr lang="fr-FR" dirty="0" smtClean="0"/>
              <a:t>Manchette de raccordement à la pompe ;</a:t>
            </a:r>
            <a:endParaRPr lang="fr-FR" dirty="0"/>
          </a:p>
          <a:p>
            <a:pPr marL="285750" lvl="0" indent="-285750">
              <a:buFont typeface="Arial" panose="020B0604020202020204" pitchFamily="34" charset="0"/>
              <a:buChar char="•"/>
            </a:pPr>
            <a:r>
              <a:rPr lang="fr-FR" dirty="0"/>
              <a:t>Table d’assise avec un coude de sortie et un élément de conduite métallique en acier </a:t>
            </a:r>
            <a:r>
              <a:rPr lang="fr-FR" dirty="0" smtClean="0"/>
              <a:t>galvanisé.</a:t>
            </a:r>
            <a:endParaRPr lang="fr-FR" dirty="0"/>
          </a:p>
          <a:p>
            <a:endParaRPr lang="fr-FR" dirty="0"/>
          </a:p>
        </p:txBody>
      </p:sp>
    </p:spTree>
    <p:extLst>
      <p:ext uri="{BB962C8B-B14F-4D97-AF65-F5344CB8AC3E}">
        <p14:creationId xmlns:p14="http://schemas.microsoft.com/office/powerpoint/2010/main" val="257319068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4000" y="1008187"/>
            <a:ext cx="7776000" cy="617928"/>
          </a:xfrm>
        </p:spPr>
        <p:txBody>
          <a:bodyPr/>
          <a:lstStyle/>
          <a:p>
            <a:r>
              <a:rPr lang="fr-FR" b="1" dirty="0"/>
              <a:t>CPS pour la pompe et éléments hydrauliques</a:t>
            </a: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79155" y="1520042"/>
            <a:ext cx="7776000" cy="4975761"/>
          </a:xfrm>
        </p:spPr>
        <p:txBody>
          <a:bodyPr>
            <a:normAutofit fontScale="77500" lnSpcReduction="20000"/>
          </a:bodyPr>
          <a:lstStyle/>
          <a:p>
            <a:r>
              <a:rPr lang="fr-FR" b="1" dirty="0"/>
              <a:t>Alimentation électrique :</a:t>
            </a:r>
            <a:endParaRPr lang="fr-FR" dirty="0"/>
          </a:p>
          <a:p>
            <a:pPr marL="285750" indent="-285750">
              <a:buFont typeface="Arial" panose="020B0604020202020204" pitchFamily="34" charset="0"/>
              <a:buChar char="•"/>
            </a:pPr>
            <a:r>
              <a:rPr lang="fr-FR" dirty="0" smtClean="0"/>
              <a:t>L’armoire </a:t>
            </a:r>
            <a:r>
              <a:rPr lang="fr-FR" dirty="0"/>
              <a:t>de commande sera située dans un local existant à proximité du forage (&lt; 10 m). Elle devra être fournie et installée avec toutes les pièces de protection et de commande y compris </a:t>
            </a:r>
            <a:r>
              <a:rPr lang="fr-FR" dirty="0" smtClean="0"/>
              <a:t>:</a:t>
            </a:r>
            <a:endParaRPr lang="fr-FR" dirty="0"/>
          </a:p>
          <a:p>
            <a:pPr marL="285750" lvl="0" indent="-285750">
              <a:buFont typeface="Arial" panose="020B0604020202020204" pitchFamily="34" charset="0"/>
              <a:buChar char="•"/>
            </a:pPr>
            <a:r>
              <a:rPr lang="fr-FR" dirty="0"/>
              <a:t>Protection contre le fonctionnement à sec</a:t>
            </a:r>
          </a:p>
          <a:p>
            <a:pPr marL="285750" lvl="0" indent="-285750">
              <a:buFont typeface="Arial" panose="020B0604020202020204" pitchFamily="34" charset="0"/>
              <a:buChar char="•"/>
            </a:pPr>
            <a:r>
              <a:rPr lang="fr-FR" dirty="0"/>
              <a:t>Protection contre inversion de polarité, surcharge et surchauffe du moteur</a:t>
            </a:r>
          </a:p>
          <a:p>
            <a:pPr marL="285750" lvl="0" indent="-285750">
              <a:buFont typeface="Arial" panose="020B0604020202020204" pitchFamily="34" charset="0"/>
              <a:buChar char="•"/>
            </a:pPr>
            <a:r>
              <a:rPr lang="fr-FR" dirty="0"/>
              <a:t>Disjoncteur différentiel 300 mA</a:t>
            </a:r>
          </a:p>
          <a:p>
            <a:pPr marL="285750" lvl="0" indent="-285750">
              <a:buFont typeface="Arial" panose="020B0604020202020204" pitchFamily="34" charset="0"/>
              <a:buChar char="•"/>
            </a:pPr>
            <a:r>
              <a:rPr lang="fr-FR" dirty="0"/>
              <a:t>Inverseur de source permettant à la pompe d’être alimenté soit par le générateur photovoltaïque ou soit par le réseau électrique national. En aucun cas les deux sources ne doivent se retrouver en parallèle. En cas d’alimentation par le réseau électrique, le moteur doit être toujours protégé  contre les défauts nommés ci-dessus.</a:t>
            </a:r>
          </a:p>
          <a:p>
            <a:pPr marL="285750" lvl="0" indent="-285750">
              <a:buFont typeface="Arial" panose="020B0604020202020204" pitchFamily="34" charset="0"/>
              <a:buChar char="•"/>
            </a:pPr>
            <a:r>
              <a:rPr lang="fr-FR" dirty="0"/>
              <a:t>Interrupteur 3 positions (Solaire, Réseau, Arrêt)</a:t>
            </a:r>
          </a:p>
          <a:p>
            <a:pPr marL="285750" lvl="0" indent="-285750">
              <a:buFont typeface="Arial" panose="020B0604020202020204" pitchFamily="34" charset="0"/>
              <a:buChar char="•"/>
            </a:pPr>
            <a:r>
              <a:rPr lang="fr-FR" dirty="0"/>
              <a:t>Relais et Voyants lumineux nécessaires (marche, manque d’eau, défaut thermique, manque phase)</a:t>
            </a:r>
          </a:p>
          <a:p>
            <a:pPr marL="285750" indent="-285750">
              <a:buFont typeface="Arial" panose="020B0604020202020204" pitchFamily="34" charset="0"/>
              <a:buChar char="•"/>
            </a:pPr>
            <a:r>
              <a:rPr lang="fr-FR" dirty="0"/>
              <a:t> </a:t>
            </a:r>
            <a:r>
              <a:rPr lang="fr-FR" dirty="0" smtClean="0"/>
              <a:t>Contrôleur </a:t>
            </a:r>
            <a:r>
              <a:rPr lang="fr-FR" dirty="0"/>
              <a:t>solaire adapté à la puissance de la pompe et aux caractéristiques courant et tension du générateur photovoltaïque et de marque allemande de préférence</a:t>
            </a:r>
          </a:p>
          <a:p>
            <a:pPr marL="285750" indent="-285750">
              <a:buFont typeface="Arial" panose="020B0604020202020204" pitchFamily="34" charset="0"/>
              <a:buChar char="•"/>
            </a:pPr>
            <a:r>
              <a:rPr lang="fr-FR" dirty="0"/>
              <a:t> </a:t>
            </a:r>
            <a:r>
              <a:rPr lang="fr-FR" dirty="0" err="1" smtClean="0"/>
              <a:t>Intersectionneur</a:t>
            </a:r>
            <a:r>
              <a:rPr lang="fr-FR" dirty="0" smtClean="0"/>
              <a:t> </a:t>
            </a:r>
            <a:r>
              <a:rPr lang="fr-FR" dirty="0"/>
              <a:t>AC entre le contrôleur et la pompe</a:t>
            </a:r>
          </a:p>
          <a:p>
            <a:pPr marL="285750" lvl="0" indent="-285750">
              <a:buFont typeface="Arial" panose="020B0604020202020204" pitchFamily="34" charset="0"/>
              <a:buChar char="•"/>
            </a:pPr>
            <a:r>
              <a:rPr lang="fr-FR" dirty="0"/>
              <a:t>Mise à la terre des parties métalliques avec piquet de terre (commun avec le générateur PV</a:t>
            </a:r>
            <a:r>
              <a:rPr lang="fr-FR" dirty="0" smtClean="0"/>
              <a:t>)</a:t>
            </a:r>
            <a:endParaRPr lang="fr-FR" dirty="0"/>
          </a:p>
        </p:txBody>
      </p:sp>
    </p:spTree>
    <p:extLst>
      <p:ext uri="{BB962C8B-B14F-4D97-AF65-F5344CB8AC3E}">
        <p14:creationId xmlns:p14="http://schemas.microsoft.com/office/powerpoint/2010/main" val="423062366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t>Garanties matériel</a:t>
            </a: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84000" y="2246120"/>
            <a:ext cx="7776000" cy="3816000"/>
          </a:xfrm>
        </p:spPr>
        <p:txBody>
          <a:bodyPr/>
          <a:lstStyle/>
          <a:p>
            <a:r>
              <a:rPr lang="fr-FR" b="1" dirty="0"/>
              <a:t> </a:t>
            </a:r>
            <a:endParaRPr lang="fr-FR" dirty="0"/>
          </a:p>
          <a:p>
            <a:pPr marL="285750" lvl="0" indent="-285750">
              <a:buFont typeface="Arial" panose="020B0604020202020204" pitchFamily="34" charset="0"/>
              <a:buChar char="•"/>
            </a:pPr>
            <a:r>
              <a:rPr lang="fr-FR" dirty="0"/>
              <a:t>10 ans pour les modules photovoltaïques </a:t>
            </a:r>
          </a:p>
          <a:p>
            <a:pPr marL="285750" lvl="0" indent="-285750">
              <a:buFont typeface="Arial" panose="020B0604020202020204" pitchFamily="34" charset="0"/>
              <a:buChar char="•"/>
            </a:pPr>
            <a:r>
              <a:rPr lang="fr-FR" dirty="0"/>
              <a:t>1 an pour la pompe immergée</a:t>
            </a:r>
          </a:p>
          <a:p>
            <a:pPr marL="285750" lvl="0" indent="-285750">
              <a:buFont typeface="Arial" panose="020B0604020202020204" pitchFamily="34" charset="0"/>
              <a:buChar char="•"/>
            </a:pPr>
            <a:r>
              <a:rPr lang="fr-FR" dirty="0"/>
              <a:t>5 ans pour le contrôleur</a:t>
            </a:r>
          </a:p>
          <a:p>
            <a:pPr marL="285750" indent="-285750">
              <a:buFont typeface="Arial" panose="020B0604020202020204" pitchFamily="34" charset="0"/>
              <a:buChar char="•"/>
            </a:pPr>
            <a:r>
              <a:rPr lang="fr-FR" dirty="0"/>
              <a:t>10 ans pour la structure</a:t>
            </a:r>
            <a:endParaRPr lang="fr-FR" dirty="0"/>
          </a:p>
        </p:txBody>
      </p:sp>
    </p:spTree>
    <p:extLst>
      <p:ext uri="{BB962C8B-B14F-4D97-AF65-F5344CB8AC3E}">
        <p14:creationId xmlns:p14="http://schemas.microsoft.com/office/powerpoint/2010/main" val="369032410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94281" y="972561"/>
            <a:ext cx="7776000" cy="617928"/>
          </a:xfrm>
        </p:spPr>
        <p:txBody>
          <a:bodyPr/>
          <a:lstStyle/>
          <a:p>
            <a:r>
              <a:rPr lang="fr-FR" b="1" dirty="0" smtClean="0"/>
              <a:t>Photos du Projet</a:t>
            </a:r>
            <a:endParaRPr lang="fr-FR" b="1"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pic>
        <p:nvPicPr>
          <p:cNvPr id="6" name="Espace réservé du contenu 5" descr="C:\Users\User\Documents\Spaces\DKTI I\F-Mise en oeuvre\F1-V1-Entreprise\2_Projets Phares\19_Ferme Ecole Bayti\9_Photos\Visite Jan 16\IMG_7468 (1).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10800000">
            <a:off x="931787" y="1564983"/>
            <a:ext cx="2722418" cy="2040775"/>
          </a:xfrm>
          <a:prstGeom prst="rect">
            <a:avLst/>
          </a:prstGeom>
          <a:noFill/>
          <a:ln>
            <a:noFill/>
          </a:ln>
        </p:spPr>
      </p:pic>
      <p:pic>
        <p:nvPicPr>
          <p:cNvPr id="7" name="Image 6" descr="C:\Users\User\Pictures\2016\Bayti\econosol - passage sable.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3110" y="1590489"/>
            <a:ext cx="1543050" cy="2057400"/>
          </a:xfrm>
          <a:prstGeom prst="rect">
            <a:avLst/>
          </a:prstGeom>
          <a:noFill/>
          <a:ln>
            <a:noFill/>
          </a:ln>
        </p:spPr>
      </p:pic>
      <p:pic>
        <p:nvPicPr>
          <p:cNvPr id="8" name="Image 7" descr="C:\Users\User\Documents\Spaces\DKTI I\F-Mise en oeuvre\F1-V1-Entreprise\2_Projets Phares\19_Ferme Ecole Bayti\9_Photos\Visite Jan 16\20160114_154529.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9211" y="3896503"/>
            <a:ext cx="3257013" cy="1921893"/>
          </a:xfrm>
          <a:prstGeom prst="rect">
            <a:avLst/>
          </a:prstGeom>
          <a:noFill/>
          <a:ln>
            <a:noFill/>
          </a:ln>
        </p:spPr>
      </p:pic>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0048" y="1564983"/>
            <a:ext cx="1549712" cy="2066282"/>
          </a:xfrm>
          <a:prstGeom prst="rect">
            <a:avLst/>
          </a:prstGeom>
        </p:spPr>
      </p:pic>
      <p:pic>
        <p:nvPicPr>
          <p:cNvPr id="10" name="Imag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1787" y="3896503"/>
            <a:ext cx="3416699" cy="1921893"/>
          </a:xfrm>
          <a:prstGeom prst="rect">
            <a:avLst/>
          </a:prstGeom>
        </p:spPr>
      </p:pic>
    </p:spTree>
    <p:extLst>
      <p:ext uri="{BB962C8B-B14F-4D97-AF65-F5344CB8AC3E}">
        <p14:creationId xmlns:p14="http://schemas.microsoft.com/office/powerpoint/2010/main" val="117462817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2"/>
          <p:cNvSpPr txBox="1">
            <a:spLocks/>
          </p:cNvSpPr>
          <p:nvPr/>
        </p:nvSpPr>
        <p:spPr>
          <a:xfrm>
            <a:off x="457200" y="4321969"/>
            <a:ext cx="3752850" cy="4213225"/>
          </a:xfrm>
          <a:prstGeom prst="rect">
            <a:avLst/>
          </a:prstGeom>
        </p:spPr>
        <p:txBody>
          <a:bodyPr/>
          <a:lstStyle/>
          <a:p>
            <a:pPr>
              <a:spcBef>
                <a:spcPts val="0"/>
              </a:spcBef>
              <a:spcAft>
                <a:spcPts val="300"/>
              </a:spcAft>
              <a:buClr>
                <a:srgbClr val="C80F0F"/>
              </a:buClr>
              <a:buFont typeface="Wingdings" pitchFamily="2" charset="2"/>
              <a:buNone/>
              <a:defRPr/>
            </a:pPr>
            <a:endParaRPr lang="en-GB" sz="1100" b="0" dirty="0">
              <a:solidFill>
                <a:srgbClr val="6E6452"/>
              </a:solidFill>
              <a:latin typeface="+mn-lt"/>
            </a:endParaRPr>
          </a:p>
        </p:txBody>
      </p:sp>
      <p:sp>
        <p:nvSpPr>
          <p:cNvPr id="3" name="Titel 2"/>
          <p:cNvSpPr>
            <a:spLocks noGrp="1"/>
          </p:cNvSpPr>
          <p:nvPr>
            <p:ph type="title"/>
          </p:nvPr>
        </p:nvSpPr>
        <p:spPr/>
        <p:txBody>
          <a:bodyPr/>
          <a:lstStyle/>
          <a:p>
            <a:pPr algn="ctr"/>
            <a:r>
              <a:rPr lang="en-US" dirty="0" smtClean="0"/>
              <a:t>Merci pour </a:t>
            </a:r>
            <a:r>
              <a:rPr lang="en-US" dirty="0" err="1" smtClean="0"/>
              <a:t>votre</a:t>
            </a:r>
            <a:r>
              <a:rPr lang="en-US" dirty="0" smtClean="0"/>
              <a:t> attention!</a:t>
            </a:r>
            <a:endParaRPr lang="en-US"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2469" y="2167345"/>
            <a:ext cx="3498574" cy="2545641"/>
          </a:xfrm>
          <a:prstGeom prst="rect">
            <a:avLst/>
          </a:prstGeom>
        </p:spPr>
      </p:pic>
      <p:sp>
        <p:nvSpPr>
          <p:cNvPr id="7" name="Untertitel 10"/>
          <p:cNvSpPr txBox="1">
            <a:spLocks/>
          </p:cNvSpPr>
          <p:nvPr/>
        </p:nvSpPr>
        <p:spPr bwMode="auto">
          <a:xfrm>
            <a:off x="1603168" y="4967382"/>
            <a:ext cx="6650181" cy="460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1600" b="0" kern="0" dirty="0" smtClean="0"/>
              <a:t>Initiative Allemande </a:t>
            </a:r>
            <a:r>
              <a:rPr lang="de-DE" sz="1600" b="0" kern="0" dirty="0" err="1" smtClean="0"/>
              <a:t>pour</a:t>
            </a:r>
            <a:r>
              <a:rPr lang="de-DE" sz="1600" b="0" kern="0" dirty="0" smtClean="0"/>
              <a:t> les Technologies Favorables au </a:t>
            </a:r>
            <a:r>
              <a:rPr lang="de-DE" sz="1600" b="0" kern="0" dirty="0" err="1" smtClean="0"/>
              <a:t>Climat</a:t>
            </a:r>
            <a:r>
              <a:rPr lang="de-DE" sz="1600" b="0" kern="0" dirty="0" smtClean="0"/>
              <a:t> - DKTI</a:t>
            </a:r>
            <a:endParaRPr lang="de-DE" sz="1600" b="0" kern="0" dirty="0"/>
          </a:p>
        </p:txBody>
      </p:sp>
    </p:spTree>
    <p:extLst>
      <p:ext uri="{BB962C8B-B14F-4D97-AF65-F5344CB8AC3E}">
        <p14:creationId xmlns:p14="http://schemas.microsoft.com/office/powerpoint/2010/main" val="180290417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7745" y="1247168"/>
            <a:ext cx="7776000" cy="617928"/>
          </a:xfrm>
        </p:spPr>
        <p:txBody>
          <a:bodyPr/>
          <a:lstStyle/>
          <a:p>
            <a:r>
              <a:rPr lang="fr-FR" b="1" dirty="0"/>
              <a:t>Présentation de la ferme-école de </a:t>
            </a:r>
            <a:r>
              <a:rPr lang="fr-FR" b="1" dirty="0" err="1"/>
              <a:t>Bayti</a:t>
            </a:r>
            <a:r>
              <a:rPr lang="fr-FR" dirty="0"/>
              <a:t/>
            </a:r>
            <a:br>
              <a:rPr lang="fr-FR" dirty="0"/>
            </a:b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517745" y="2315048"/>
            <a:ext cx="7889985" cy="3816000"/>
          </a:xfrm>
        </p:spPr>
        <p:txBody>
          <a:bodyPr/>
          <a:lstStyle/>
          <a:p>
            <a:r>
              <a:rPr lang="fr-FR" dirty="0"/>
              <a:t>Lancée en </a:t>
            </a:r>
            <a:r>
              <a:rPr lang="fr-FR" dirty="0" smtClean="0"/>
              <a:t>2005 pour une </a:t>
            </a:r>
            <a:r>
              <a:rPr lang="fr-FR" dirty="0"/>
              <a:t>réinsertion sociale et professionnelle à travers le travail de la </a:t>
            </a:r>
            <a:r>
              <a:rPr lang="fr-FR" dirty="0" smtClean="0"/>
              <a:t>terre </a:t>
            </a:r>
            <a:r>
              <a:rPr lang="fr-FR" dirty="0"/>
              <a:t>d’un certain nombre d’adolescents et de jeunes âgés entre 15 et 18 </a:t>
            </a:r>
            <a:r>
              <a:rPr lang="fr-FR" dirty="0" smtClean="0"/>
              <a:t>ans en </a:t>
            </a:r>
            <a:r>
              <a:rPr lang="fr-FR" dirty="0"/>
              <a:t>situation très difficile, </a:t>
            </a:r>
            <a:endParaRPr lang="fr-FR" dirty="0" smtClean="0"/>
          </a:p>
          <a:p>
            <a:r>
              <a:rPr lang="fr-FR" dirty="0" smtClean="0"/>
              <a:t>La </a:t>
            </a:r>
            <a:r>
              <a:rPr lang="fr-FR" dirty="0"/>
              <a:t>Ferme-école est située à douar </a:t>
            </a:r>
            <a:r>
              <a:rPr lang="fr-FR" dirty="0" err="1"/>
              <a:t>Ouled</a:t>
            </a:r>
            <a:r>
              <a:rPr lang="fr-FR" dirty="0"/>
              <a:t> </a:t>
            </a:r>
            <a:r>
              <a:rPr lang="fr-FR" dirty="0" err="1"/>
              <a:t>Marouane</a:t>
            </a:r>
            <a:r>
              <a:rPr lang="fr-FR" dirty="0"/>
              <a:t> dans la région de </a:t>
            </a:r>
            <a:r>
              <a:rPr lang="fr-FR" dirty="0" err="1"/>
              <a:t>Mnasra</a:t>
            </a:r>
            <a:r>
              <a:rPr lang="fr-FR" dirty="0"/>
              <a:t> (Sidi Allal Tazi) à 60 km de la ville de </a:t>
            </a:r>
            <a:r>
              <a:rPr lang="fr-FR" dirty="0" err="1"/>
              <a:t>Kénitra</a:t>
            </a:r>
            <a:r>
              <a:rPr lang="fr-FR" dirty="0"/>
              <a:t>. </a:t>
            </a:r>
            <a:endParaRPr lang="fr-FR" dirty="0" smtClean="0"/>
          </a:p>
          <a:p>
            <a:r>
              <a:rPr lang="fr-FR" dirty="0" smtClean="0"/>
              <a:t>Elle </a:t>
            </a:r>
            <a:r>
              <a:rPr lang="fr-FR" dirty="0"/>
              <a:t>s’étend sur une superficie de 11 hectares dont 9 sont cultivés.</a:t>
            </a:r>
          </a:p>
          <a:p>
            <a:endParaRPr lang="fr-FR" dirty="0"/>
          </a:p>
        </p:txBody>
      </p:sp>
    </p:spTree>
    <p:extLst>
      <p:ext uri="{BB962C8B-B14F-4D97-AF65-F5344CB8AC3E}">
        <p14:creationId xmlns:p14="http://schemas.microsoft.com/office/powerpoint/2010/main" val="283842015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7745" y="1247168"/>
            <a:ext cx="7776000" cy="617928"/>
          </a:xfrm>
        </p:spPr>
        <p:txBody>
          <a:bodyPr/>
          <a:lstStyle/>
          <a:p>
            <a:r>
              <a:rPr lang="fr-FR" b="1" dirty="0"/>
              <a:t>Aperçu des activités </a:t>
            </a:r>
            <a:r>
              <a:rPr lang="fr-FR" b="1" dirty="0" smtClean="0"/>
              <a:t>de </a:t>
            </a:r>
            <a:r>
              <a:rPr lang="fr-FR" b="1" dirty="0"/>
              <a:t>la ferme-école :</a:t>
            </a: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517745" y="2315048"/>
            <a:ext cx="7889985" cy="3816000"/>
          </a:xfrm>
        </p:spPr>
        <p:txBody>
          <a:bodyPr/>
          <a:lstStyle/>
          <a:p>
            <a:pPr marL="0" indent="0">
              <a:buNone/>
            </a:pPr>
            <a:endParaRPr lang="fr-FR" dirty="0"/>
          </a:p>
        </p:txBody>
      </p:sp>
      <p:graphicFrame>
        <p:nvGraphicFramePr>
          <p:cNvPr id="3" name="Tableau 2"/>
          <p:cNvGraphicFramePr>
            <a:graphicFrameLocks noGrp="1"/>
          </p:cNvGraphicFramePr>
          <p:nvPr>
            <p:extLst>
              <p:ext uri="{D42A27DB-BD31-4B8C-83A1-F6EECF244321}">
                <p14:modId xmlns:p14="http://schemas.microsoft.com/office/powerpoint/2010/main" val="718631412"/>
              </p:ext>
            </p:extLst>
          </p:nvPr>
        </p:nvGraphicFramePr>
        <p:xfrm>
          <a:off x="517745" y="2436256"/>
          <a:ext cx="7581225" cy="3358903"/>
        </p:xfrm>
        <a:graphic>
          <a:graphicData uri="http://schemas.openxmlformats.org/drawingml/2006/table">
            <a:tbl>
              <a:tblPr firstRow="1" firstCol="1" bandRow="1">
                <a:tableStyleId>{5C22544A-7EE6-4342-B048-85BDC9FD1C3A}</a:tableStyleId>
              </a:tblPr>
              <a:tblGrid>
                <a:gridCol w="2249604"/>
                <a:gridCol w="5331621"/>
              </a:tblGrid>
              <a:tr h="960653">
                <a:tc>
                  <a:txBody>
                    <a:bodyPr/>
                    <a:lstStyle/>
                    <a:p>
                      <a:pPr>
                        <a:lnSpc>
                          <a:spcPct val="107000"/>
                        </a:lnSpc>
                        <a:spcAft>
                          <a:spcPts val="0"/>
                        </a:spcAft>
                      </a:pPr>
                      <a:r>
                        <a:rPr lang="fr-FR" sz="1800" dirty="0">
                          <a:effectLst/>
                        </a:rPr>
                        <a:t>Élevage</a:t>
                      </a:r>
                      <a:endParaRPr lang="fr-FR"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800" b="0" dirty="0">
                          <a:solidFill>
                            <a:schemeClr val="tx1"/>
                          </a:solidFill>
                          <a:effectLst/>
                        </a:rPr>
                        <a:t>Superficie de 0.4 ha, étable de 120 m</a:t>
                      </a:r>
                      <a:r>
                        <a:rPr lang="fr-FR" sz="1800" b="0" baseline="30000" dirty="0">
                          <a:solidFill>
                            <a:schemeClr val="tx1"/>
                          </a:solidFill>
                          <a:effectLst/>
                        </a:rPr>
                        <a:t>2</a:t>
                      </a:r>
                      <a:r>
                        <a:rPr lang="fr-FR" sz="1800" b="0" dirty="0">
                          <a:solidFill>
                            <a:schemeClr val="tx1"/>
                          </a:solidFill>
                          <a:effectLst/>
                        </a:rPr>
                        <a:t>, appareil de traite, frigo de 500 l et 10 génisses</a:t>
                      </a:r>
                      <a:endParaRPr lang="fr-FR" sz="18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rgbClr val="F5E7E7"/>
                    </a:solidFill>
                  </a:tcPr>
                </a:tc>
              </a:tr>
              <a:tr h="969651">
                <a:tc>
                  <a:txBody>
                    <a:bodyPr/>
                    <a:lstStyle/>
                    <a:p>
                      <a:pPr>
                        <a:lnSpc>
                          <a:spcPct val="107000"/>
                        </a:lnSpc>
                        <a:spcAft>
                          <a:spcPts val="0"/>
                        </a:spcAft>
                      </a:pPr>
                      <a:r>
                        <a:rPr lang="fr-FR" sz="1800">
                          <a:effectLst/>
                        </a:rPr>
                        <a:t>Cultures fourragères et céréalières</a:t>
                      </a:r>
                      <a:endParaRPr lang="fr-FR"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800" dirty="0">
                          <a:effectLst/>
                        </a:rPr>
                        <a:t>Superficie de 3,6 ha </a:t>
                      </a:r>
                    </a:p>
                    <a:p>
                      <a:pPr>
                        <a:lnSpc>
                          <a:spcPct val="107000"/>
                        </a:lnSpc>
                        <a:spcAft>
                          <a:spcPts val="0"/>
                        </a:spcAft>
                      </a:pPr>
                      <a:r>
                        <a:rPr lang="fr-FR" sz="1800" dirty="0">
                          <a:effectLst/>
                        </a:rPr>
                        <a:t>blé tendre, blé dur, orge, paille, luzerne et sorgho, maïs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60653">
                <a:tc>
                  <a:txBody>
                    <a:bodyPr/>
                    <a:lstStyle/>
                    <a:p>
                      <a:pPr>
                        <a:lnSpc>
                          <a:spcPct val="107000"/>
                        </a:lnSpc>
                        <a:spcAft>
                          <a:spcPts val="0"/>
                        </a:spcAft>
                      </a:pPr>
                      <a:r>
                        <a:rPr lang="fr-FR" sz="1800">
                          <a:effectLst/>
                        </a:rPr>
                        <a:t>Clémentines</a:t>
                      </a:r>
                      <a:endParaRPr lang="fr-FR"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800" dirty="0">
                          <a:effectLst/>
                        </a:rPr>
                        <a:t>Superficie de 5 ha </a:t>
                      </a:r>
                    </a:p>
                    <a:p>
                      <a:pPr>
                        <a:lnSpc>
                          <a:spcPct val="107000"/>
                        </a:lnSpc>
                        <a:spcAft>
                          <a:spcPts val="0"/>
                        </a:spcAft>
                      </a:pPr>
                      <a:r>
                        <a:rPr lang="fr-FR" sz="1800" dirty="0">
                          <a:effectLst/>
                        </a:rPr>
                        <a:t>Environ 3000 plants de 3 variétés différentes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7946">
                <a:tc>
                  <a:txBody>
                    <a:bodyPr/>
                    <a:lstStyle/>
                    <a:p>
                      <a:pPr>
                        <a:lnSpc>
                          <a:spcPct val="107000"/>
                        </a:lnSpc>
                        <a:spcAft>
                          <a:spcPts val="0"/>
                        </a:spcAft>
                      </a:pPr>
                      <a:r>
                        <a:rPr lang="fr-FR" sz="1800" dirty="0">
                          <a:effectLst/>
                        </a:rPr>
                        <a:t>Apiculture</a:t>
                      </a:r>
                      <a:endParaRPr lang="fr-FR"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800" dirty="0">
                          <a:effectLst/>
                        </a:rPr>
                        <a:t>30 ruches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97593750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3148" y="1193331"/>
            <a:ext cx="7776000" cy="617928"/>
          </a:xfrm>
        </p:spPr>
        <p:txBody>
          <a:bodyPr/>
          <a:lstStyle/>
          <a:p>
            <a:r>
              <a:rPr lang="fr-FR" b="1" dirty="0"/>
              <a:t>Plan de la ferme école </a:t>
            </a:r>
            <a:r>
              <a:rPr lang="fr-FR" b="1" dirty="0" err="1"/>
              <a:t>Bayti</a:t>
            </a:r>
            <a:r>
              <a:rPr lang="fr-FR" dirty="0"/>
              <a:t/>
            </a:r>
            <a:br>
              <a:rPr lang="fr-FR" dirty="0"/>
            </a:b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p:txBody>
          <a:bodyPr/>
          <a:lstStyle/>
          <a:p>
            <a:endParaRPr lang="fr-FR" dirty="0" smtClean="0"/>
          </a:p>
          <a:p>
            <a:endParaRPr lang="fr-FR" dirty="0"/>
          </a:p>
          <a:p>
            <a:endParaRPr lang="fr-FR" dirty="0"/>
          </a:p>
        </p:txBody>
      </p:sp>
      <p:pic>
        <p:nvPicPr>
          <p:cNvPr id="6" name="Image 5"/>
          <p:cNvPicPr>
            <a:picLocks noChangeAspect="1"/>
          </p:cNvPicPr>
          <p:nvPr/>
        </p:nvPicPr>
        <p:blipFill>
          <a:blip r:embed="rId2"/>
          <a:stretch>
            <a:fillRect/>
          </a:stretch>
        </p:blipFill>
        <p:spPr>
          <a:xfrm>
            <a:off x="843148" y="2128260"/>
            <a:ext cx="7569351" cy="3870448"/>
          </a:xfrm>
          <a:prstGeom prst="rect">
            <a:avLst/>
          </a:prstGeom>
        </p:spPr>
      </p:pic>
    </p:spTree>
    <p:extLst>
      <p:ext uri="{BB962C8B-B14F-4D97-AF65-F5344CB8AC3E}">
        <p14:creationId xmlns:p14="http://schemas.microsoft.com/office/powerpoint/2010/main" val="252727177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1109515"/>
            <a:ext cx="7776000" cy="617928"/>
          </a:xfrm>
        </p:spPr>
        <p:txBody>
          <a:bodyPr/>
          <a:lstStyle/>
          <a:p>
            <a:r>
              <a:rPr lang="fr-FR" b="1" dirty="0"/>
              <a:t>Appui de la GIZ pour ce projet </a:t>
            </a: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79155" y="1854233"/>
            <a:ext cx="7776000" cy="4726768"/>
          </a:xfrm>
        </p:spPr>
        <p:txBody>
          <a:bodyPr/>
          <a:lstStyle/>
          <a:p>
            <a:pPr marL="285750" lvl="0" indent="-285750">
              <a:buFont typeface="Arial" panose="020B0604020202020204" pitchFamily="34" charset="0"/>
              <a:buChar char="•"/>
            </a:pPr>
            <a:r>
              <a:rPr lang="fr-FR" dirty="0"/>
              <a:t>Réalisation d’un audit énergétique de la ferme école </a:t>
            </a:r>
            <a:endParaRPr lang="fr-FR" dirty="0" smtClean="0"/>
          </a:p>
          <a:p>
            <a:pPr marL="285750" indent="-285750">
              <a:buFont typeface="Arial" panose="020B0604020202020204" pitchFamily="34" charset="0"/>
              <a:buChar char="•"/>
            </a:pPr>
            <a:r>
              <a:rPr lang="fr-FR" dirty="0"/>
              <a:t>Installation d’un générateur photovoltaïque </a:t>
            </a:r>
            <a:r>
              <a:rPr lang="fr-FR" dirty="0" smtClean="0"/>
              <a:t>de </a:t>
            </a:r>
            <a:r>
              <a:rPr lang="fr-FR" dirty="0"/>
              <a:t>15 </a:t>
            </a:r>
            <a:r>
              <a:rPr lang="fr-FR" dirty="0" err="1"/>
              <a:t>kWc</a:t>
            </a:r>
            <a:r>
              <a:rPr lang="fr-FR" dirty="0"/>
              <a:t> et d’une pompe immergée de </a:t>
            </a:r>
            <a:r>
              <a:rPr lang="fr-FR" dirty="0" smtClean="0"/>
              <a:t>11kW</a:t>
            </a:r>
          </a:p>
          <a:p>
            <a:pPr marL="285750" indent="-285750">
              <a:buFont typeface="Arial" panose="020B0604020202020204" pitchFamily="34" charset="0"/>
              <a:buChar char="•"/>
            </a:pPr>
            <a:r>
              <a:rPr lang="fr-FR" dirty="0" smtClean="0"/>
              <a:t>Réalisation </a:t>
            </a:r>
            <a:r>
              <a:rPr lang="fr-FR" dirty="0"/>
              <a:t>d’un forage de 65 m</a:t>
            </a:r>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r>
              <a:rPr lang="fr-FR" dirty="0" smtClean="0"/>
              <a:t>Réfection </a:t>
            </a:r>
            <a:r>
              <a:rPr lang="fr-FR" dirty="0"/>
              <a:t>de l’ancien système hors-service par l’installation de deux chauffe-eau solaire (CES) thermosiphon  </a:t>
            </a:r>
            <a:r>
              <a:rPr lang="fr-FR" dirty="0" smtClean="0"/>
              <a:t>                                             de </a:t>
            </a:r>
            <a:r>
              <a:rPr lang="fr-FR" dirty="0"/>
              <a:t>300 </a:t>
            </a:r>
            <a:r>
              <a:rPr lang="fr-FR" dirty="0" smtClean="0"/>
              <a:t>l </a:t>
            </a:r>
            <a:r>
              <a:rPr lang="fr-FR" dirty="0"/>
              <a:t>chacun</a:t>
            </a:r>
          </a:p>
          <a:p>
            <a:pPr marL="0" lvl="1" indent="0">
              <a:buNone/>
            </a:pPr>
            <a:endParaRPr lang="fr-FR" dirty="0"/>
          </a:p>
          <a:p>
            <a:endParaRPr lang="fr-FR" dirty="0"/>
          </a:p>
        </p:txBody>
      </p:sp>
      <p:pic>
        <p:nvPicPr>
          <p:cNvPr id="6" name="Image 5" descr="C:\Users\User\Documents\Spaces\DKTI I\F-Mise en oeuvre\F1-V1-Entreprise\2_Projets Phares\19_Ferme Ecole Bayti\9_Photos\Visite Jan 16\20160114_15443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280" y="2772689"/>
            <a:ext cx="2328502" cy="1371799"/>
          </a:xfrm>
          <a:prstGeom prst="rect">
            <a:avLst/>
          </a:prstGeom>
          <a:noFill/>
          <a:ln>
            <a:noFill/>
          </a:ln>
        </p:spPr>
      </p:pic>
      <p:pic>
        <p:nvPicPr>
          <p:cNvPr id="11" name="Image 10" descr="C:\Users\User\Pictures\2016\Bayti\econosol - debit.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2156" y="3359746"/>
            <a:ext cx="2353574" cy="1366633"/>
          </a:xfrm>
          <a:prstGeom prst="rect">
            <a:avLst/>
          </a:prstGeom>
          <a:noFill/>
          <a:ln>
            <a:noFill/>
          </a:ln>
        </p:spPr>
      </p:pic>
      <p:pic>
        <p:nvPicPr>
          <p:cNvPr id="12" name="Image 11" descr="C:\Users\User\Documents\Spaces\DKTI I\F-Mise en oeuvre\F1-V1-Entreprise\2_Projets Phares\19_Ferme Ecole Bayti\9_Photos\Visite Jan 16\IMG_1698.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4098" y="5039646"/>
            <a:ext cx="2224405" cy="1541355"/>
          </a:xfrm>
          <a:prstGeom prst="rect">
            <a:avLst/>
          </a:prstGeom>
          <a:noFill/>
          <a:ln>
            <a:noFill/>
          </a:ln>
        </p:spPr>
      </p:pic>
    </p:spTree>
    <p:extLst>
      <p:ext uri="{BB962C8B-B14F-4D97-AF65-F5344CB8AC3E}">
        <p14:creationId xmlns:p14="http://schemas.microsoft.com/office/powerpoint/2010/main" val="4524608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1020062"/>
            <a:ext cx="7776000" cy="617928"/>
          </a:xfrm>
        </p:spPr>
        <p:txBody>
          <a:bodyPr/>
          <a:lstStyle/>
          <a:p>
            <a:r>
              <a:rPr lang="fr-FR" b="1" dirty="0" smtClean="0"/>
              <a:t>CPS pour le générateur photovoltaïque </a:t>
            </a:r>
            <a:endParaRPr lang="fr-FR" b="1"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mc:AlternateContent xmlns:mc="http://schemas.openxmlformats.org/markup-compatibility/2006">
        <mc:Choice xmlns:a14="http://schemas.microsoft.com/office/drawing/2010/main" Requires="a14">
          <p:sp>
            <p:nvSpPr>
              <p:cNvPr id="5" name="Espace réservé du contenu 4"/>
              <p:cNvSpPr>
                <a:spLocks noGrp="1"/>
              </p:cNvSpPr>
              <p:nvPr>
                <p:ph idx="1"/>
              </p:nvPr>
            </p:nvSpPr>
            <p:spPr>
              <a:xfrm>
                <a:off x="679155" y="1637990"/>
                <a:ext cx="7776000" cy="4442176"/>
              </a:xfrm>
            </p:spPr>
            <p:txBody>
              <a:bodyPr/>
              <a:lstStyle/>
              <a:p>
                <a:r>
                  <a:rPr lang="fr-FR" b="1" u="sng" dirty="0"/>
                  <a:t>Caractéristiques </a:t>
                </a:r>
                <a:r>
                  <a:rPr lang="fr-FR" b="1" u="sng" dirty="0" smtClean="0"/>
                  <a:t>générales :</a:t>
                </a:r>
                <a:endParaRPr lang="fr-FR" b="1" dirty="0"/>
              </a:p>
              <a:p>
                <a:pPr marL="285750" lvl="0" indent="-285750">
                  <a:buFont typeface="Arial" panose="020B0604020202020204" pitchFamily="34" charset="0"/>
                  <a:buChar char="•"/>
                </a:pPr>
                <a:r>
                  <a:rPr lang="fr-FR" dirty="0"/>
                  <a:t>Technologie : silicium cristallin</a:t>
                </a:r>
              </a:p>
              <a:p>
                <a:pPr marL="285750" lvl="0" indent="-285750">
                  <a:buFont typeface="Arial" panose="020B0604020202020204" pitchFamily="34" charset="0"/>
                  <a:buChar char="•"/>
                </a:pPr>
                <a:r>
                  <a:rPr lang="fr-FR" dirty="0"/>
                  <a:t>Tous les modules proposés devront présenter un aspect et une couleur identiques et être aisément interchangeables</a:t>
                </a:r>
              </a:p>
              <a:p>
                <a:pPr marL="285750" lvl="0" indent="-285750">
                  <a:buFont typeface="Arial" panose="020B0604020202020204" pitchFamily="34" charset="0"/>
                  <a:buChar char="•"/>
                </a:pPr>
                <a:r>
                  <a:rPr lang="fr-FR" dirty="0"/>
                  <a:t>Chaque module doit comporter un numéro de série infalsifiable et une étiquette donnant les caractéristiques sorties </a:t>
                </a:r>
                <a:r>
                  <a:rPr lang="fr-FR" dirty="0" smtClean="0"/>
                  <a:t>usine</a:t>
                </a:r>
              </a:p>
              <a:p>
                <a:r>
                  <a:rPr lang="fr-FR" b="1" u="sng" dirty="0"/>
                  <a:t>Caractéristiques </a:t>
                </a:r>
                <a:r>
                  <a:rPr lang="fr-FR" b="1" u="sng" dirty="0" smtClean="0"/>
                  <a:t>électriques :</a:t>
                </a:r>
                <a:endParaRPr lang="fr-FR" b="1" u="sng" dirty="0"/>
              </a:p>
              <a:p>
                <a:pPr marL="285750" lvl="0" indent="-285750">
                  <a:buFont typeface="Arial" panose="020B0604020202020204" pitchFamily="34" charset="0"/>
                  <a:buChar char="•"/>
                </a:pPr>
                <a:r>
                  <a:rPr lang="fr-FR" dirty="0"/>
                  <a:t>Puissance nominale : </a:t>
                </a:r>
                <a14:m>
                  <m:oMath xmlns:m="http://schemas.openxmlformats.org/officeDocument/2006/math">
                    <m:r>
                      <a:rPr lang="fr-FR"/>
                      <m:t>≥</m:t>
                    </m:r>
                  </m:oMath>
                </a14:m>
                <a:r>
                  <a:rPr lang="fr-FR" dirty="0"/>
                  <a:t> 230 </a:t>
                </a:r>
                <a:r>
                  <a:rPr lang="fr-FR" dirty="0" err="1"/>
                  <a:t>Wc</a:t>
                </a:r>
                <a:r>
                  <a:rPr lang="fr-FR" dirty="0"/>
                  <a:t> STC </a:t>
                </a:r>
              </a:p>
              <a:p>
                <a:pPr marL="285750" lvl="0" indent="-285750">
                  <a:buFont typeface="Arial" panose="020B0604020202020204" pitchFamily="34" charset="0"/>
                  <a:buChar char="•"/>
                </a:pPr>
                <a:r>
                  <a:rPr lang="fr-FR" dirty="0"/>
                  <a:t>Tension maximale du système : 1000 V </a:t>
                </a:r>
              </a:p>
              <a:p>
                <a:pPr marL="285750" lvl="0" indent="-285750">
                  <a:buFont typeface="Arial" panose="020B0604020202020204" pitchFamily="34" charset="0"/>
                  <a:buChar char="•"/>
                </a:pPr>
                <a:r>
                  <a:rPr lang="fr-FR" dirty="0"/>
                  <a:t>Tolérance de puissance maximale : -0 +5W </a:t>
                </a:r>
              </a:p>
              <a:p>
                <a:pPr marL="285750" lvl="0" indent="-285750">
                  <a:buFont typeface="Arial" panose="020B0604020202020204" pitchFamily="34" charset="0"/>
                  <a:buChar char="•"/>
                </a:pPr>
                <a:r>
                  <a:rPr lang="fr-FR" dirty="0"/>
                  <a:t>Diode(s) parallèle(s) de protection du module</a:t>
                </a:r>
              </a:p>
              <a:p>
                <a:pPr marL="285750" lvl="0" indent="-285750">
                  <a:buFont typeface="Arial" panose="020B0604020202020204" pitchFamily="34" charset="0"/>
                  <a:buChar char="•"/>
                </a:pPr>
                <a:endParaRPr lang="fr-FR" dirty="0"/>
              </a:p>
              <a:p>
                <a:endParaRPr lang="fr-FR" dirty="0"/>
              </a:p>
            </p:txBody>
          </p:sp>
        </mc:Choice>
        <mc:Fallback>
          <p:sp>
            <p:nvSpPr>
              <p:cNvPr id="5" name="Espace réservé du contenu 4"/>
              <p:cNvSpPr>
                <a:spLocks noGrp="1" noRot="1" noChangeAspect="1" noMove="1" noResize="1" noEditPoints="1" noAdjustHandles="1" noChangeArrowheads="1" noChangeShapeType="1" noTextEdit="1"/>
              </p:cNvSpPr>
              <p:nvPr>
                <p:ph idx="1"/>
              </p:nvPr>
            </p:nvSpPr>
            <p:spPr>
              <a:xfrm>
                <a:off x="679155" y="1637990"/>
                <a:ext cx="7776000" cy="4442176"/>
              </a:xfrm>
              <a:blipFill rotWithShape="0">
                <a:blip r:embed="rId2"/>
                <a:stretch>
                  <a:fillRect l="-627" t="-824" r="-313"/>
                </a:stretch>
              </a:blipFill>
            </p:spPr>
            <p:txBody>
              <a:bodyPr/>
              <a:lstStyle/>
              <a:p>
                <a:r>
                  <a:rPr lang="fr-FR">
                    <a:noFill/>
                  </a:rPr>
                  <a:t> </a:t>
                </a:r>
              </a:p>
            </p:txBody>
          </p:sp>
        </mc:Fallback>
      </mc:AlternateContent>
    </p:spTree>
    <p:extLst>
      <p:ext uri="{BB962C8B-B14F-4D97-AF65-F5344CB8AC3E}">
        <p14:creationId xmlns:p14="http://schemas.microsoft.com/office/powerpoint/2010/main" val="405955854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1126940"/>
            <a:ext cx="7776000" cy="617928"/>
          </a:xfrm>
        </p:spPr>
        <p:txBody>
          <a:bodyPr/>
          <a:lstStyle/>
          <a:p>
            <a:r>
              <a:rPr lang="fr-FR" b="1" dirty="0"/>
              <a:t>CPS pour le générateur photovoltaïque </a:t>
            </a: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79155" y="1913611"/>
            <a:ext cx="7776000" cy="3816000"/>
          </a:xfrm>
        </p:spPr>
        <p:txBody>
          <a:bodyPr/>
          <a:lstStyle/>
          <a:p>
            <a:r>
              <a:rPr lang="fr-FR" b="1" u="sng" dirty="0"/>
              <a:t>Caractéristiques </a:t>
            </a:r>
            <a:r>
              <a:rPr lang="fr-FR" b="1" u="sng" dirty="0" smtClean="0"/>
              <a:t>mécaniques :</a:t>
            </a:r>
            <a:endParaRPr lang="fr-FR" b="1" dirty="0"/>
          </a:p>
          <a:p>
            <a:pPr marL="285750" lvl="0" indent="-285750">
              <a:buFont typeface="Arial" panose="020B0604020202020204" pitchFamily="34" charset="0"/>
              <a:buChar char="•"/>
            </a:pPr>
            <a:r>
              <a:rPr lang="fr-FR" dirty="0"/>
              <a:t>Cadrage : aluminium anodisé </a:t>
            </a:r>
          </a:p>
          <a:p>
            <a:pPr marL="285750" lvl="0" indent="-285750">
              <a:buFont typeface="Arial" panose="020B0604020202020204" pitchFamily="34" charset="0"/>
              <a:buChar char="•"/>
            </a:pPr>
            <a:r>
              <a:rPr lang="fr-FR" dirty="0"/>
              <a:t>Boîtier de jonction : IP65 </a:t>
            </a:r>
          </a:p>
          <a:p>
            <a:pPr marL="285750" lvl="0" indent="-285750">
              <a:buFont typeface="Arial" panose="020B0604020202020204" pitchFamily="34" charset="0"/>
              <a:buChar char="•"/>
            </a:pPr>
            <a:r>
              <a:rPr lang="fr-FR" dirty="0"/>
              <a:t>Connecteurs : MC4, TYCO ou équivalent </a:t>
            </a:r>
          </a:p>
          <a:p>
            <a:r>
              <a:rPr lang="fr-FR" dirty="0"/>
              <a:t> </a:t>
            </a:r>
            <a:r>
              <a:rPr lang="fr-FR" b="1" u="sng" dirty="0" smtClean="0"/>
              <a:t>Conformités normatives :</a:t>
            </a:r>
            <a:endParaRPr lang="fr-FR" b="1" dirty="0"/>
          </a:p>
          <a:p>
            <a:pPr marL="285750" lvl="0" indent="-285750">
              <a:buFont typeface="Arial" panose="020B0604020202020204" pitchFamily="34" charset="0"/>
              <a:buChar char="•"/>
            </a:pPr>
            <a:r>
              <a:rPr lang="fr-FR" dirty="0"/>
              <a:t>Les modules doivent être conformes aux normes IEC 61 215 et IEC 61 730 </a:t>
            </a:r>
          </a:p>
          <a:p>
            <a:r>
              <a:rPr lang="fr-FR" dirty="0"/>
              <a:t> </a:t>
            </a:r>
            <a:r>
              <a:rPr lang="fr-FR" b="1" u="sng" dirty="0" smtClean="0"/>
              <a:t>Garanties </a:t>
            </a:r>
            <a:r>
              <a:rPr lang="fr-FR" b="1" u="sng" dirty="0"/>
              <a:t>de </a:t>
            </a:r>
            <a:r>
              <a:rPr lang="fr-FR" b="1" u="sng" dirty="0" smtClean="0"/>
              <a:t>puissance :</a:t>
            </a:r>
            <a:endParaRPr lang="fr-FR" b="1" dirty="0"/>
          </a:p>
          <a:p>
            <a:pPr marL="285750" lvl="0" indent="-285750">
              <a:buFont typeface="Arial" panose="020B0604020202020204" pitchFamily="34" charset="0"/>
              <a:buChar char="•"/>
            </a:pPr>
            <a:r>
              <a:rPr lang="fr-FR" dirty="0"/>
              <a:t>Garantie de puissance : 90% de la puissance à 12 ans et 80% à 25 ans </a:t>
            </a:r>
          </a:p>
          <a:p>
            <a:r>
              <a:rPr lang="fr-FR" dirty="0"/>
              <a:t> </a:t>
            </a:r>
          </a:p>
          <a:p>
            <a:endParaRPr lang="fr-FR" dirty="0"/>
          </a:p>
        </p:txBody>
      </p:sp>
    </p:spTree>
    <p:extLst>
      <p:ext uri="{BB962C8B-B14F-4D97-AF65-F5344CB8AC3E}">
        <p14:creationId xmlns:p14="http://schemas.microsoft.com/office/powerpoint/2010/main" val="291055922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927548"/>
            <a:ext cx="7776000" cy="617928"/>
          </a:xfrm>
        </p:spPr>
        <p:txBody>
          <a:bodyPr/>
          <a:lstStyle/>
          <a:p>
            <a:r>
              <a:rPr lang="fr-FR" b="1" dirty="0" smtClean="0"/>
              <a:t>CPS pour la structure métallique</a:t>
            </a:r>
            <a:endParaRPr lang="fr-FR" b="1"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79155" y="1545476"/>
            <a:ext cx="7776000" cy="4249682"/>
          </a:xfrm>
        </p:spPr>
        <p:txBody>
          <a:bodyPr/>
          <a:lstStyle/>
          <a:p>
            <a:r>
              <a:rPr lang="fr-FR" b="1" u="sng" dirty="0"/>
              <a:t>Caractéristiques </a:t>
            </a:r>
            <a:r>
              <a:rPr lang="fr-FR" b="1" u="sng" dirty="0" smtClean="0"/>
              <a:t>générales :</a:t>
            </a:r>
            <a:endParaRPr lang="fr-FR" b="1" dirty="0"/>
          </a:p>
          <a:p>
            <a:pPr marL="285750" lvl="0" indent="-285750">
              <a:buFont typeface="Arial" panose="020B0604020202020204" pitchFamily="34" charset="0"/>
              <a:buChar char="•"/>
            </a:pPr>
            <a:r>
              <a:rPr lang="fr-FR" dirty="0"/>
              <a:t>Le support des modules doit être conçu pour assurer un montage par ancrage en béton dans la terre ;</a:t>
            </a:r>
          </a:p>
          <a:p>
            <a:pPr marL="285750" lvl="0" indent="-285750">
              <a:buFont typeface="Arial" panose="020B0604020202020204" pitchFamily="34" charset="0"/>
              <a:buChar char="•"/>
            </a:pPr>
            <a:r>
              <a:rPr lang="fr-FR" dirty="0"/>
              <a:t>Le support doit être confectionné d’une manière à assurer une bonne stabilité du générateur solaire face à des vents de vitesses importantes (140 km/h) ;</a:t>
            </a:r>
          </a:p>
          <a:p>
            <a:pPr marL="285750" lvl="0" indent="-285750">
              <a:buFont typeface="Arial" panose="020B0604020202020204" pitchFamily="34" charset="0"/>
              <a:buChar char="•"/>
            </a:pPr>
            <a:r>
              <a:rPr lang="fr-FR" dirty="0"/>
              <a:t>L’angle d’inclinaison du support doit correspondre à l’angle d’inclinaison optimal des modules photovoltaïques, soit 30</a:t>
            </a:r>
            <a:r>
              <a:rPr lang="fr-FR" dirty="0" smtClean="0"/>
              <a:t>°;</a:t>
            </a:r>
            <a:endParaRPr lang="fr-FR" dirty="0"/>
          </a:p>
          <a:p>
            <a:pPr marL="285750" lvl="0" indent="-285750">
              <a:buFont typeface="Arial" panose="020B0604020202020204" pitchFamily="34" charset="0"/>
              <a:buChar char="•"/>
            </a:pPr>
            <a:r>
              <a:rPr lang="fr-FR" dirty="0"/>
              <a:t>Le montage du support doit être conçu d’une manière à laisser un espace vide suffisant de 30 cm entre la base des modules et la surface d’installation ;</a:t>
            </a:r>
          </a:p>
          <a:p>
            <a:pPr marL="285750" lvl="0" indent="-285750">
              <a:buFont typeface="Arial" panose="020B0604020202020204" pitchFamily="34" charset="0"/>
              <a:buChar char="•"/>
            </a:pPr>
            <a:r>
              <a:rPr lang="fr-FR" dirty="0"/>
              <a:t>L’espacement entre chaque rangée de modules photovoltaïques doit être au minimum de 10 </a:t>
            </a:r>
            <a:r>
              <a:rPr lang="fr-FR" dirty="0" smtClean="0"/>
              <a:t>cm;</a:t>
            </a:r>
            <a:endParaRPr lang="fr-FR" dirty="0"/>
          </a:p>
          <a:p>
            <a:pPr marL="285750" lvl="0" indent="-285750">
              <a:buFont typeface="Arial" panose="020B0604020202020204" pitchFamily="34" charset="0"/>
              <a:buChar char="•"/>
            </a:pPr>
            <a:r>
              <a:rPr lang="fr-FR" dirty="0"/>
              <a:t>L’espacement entre chaque module doit être au minimum de 2 cm.</a:t>
            </a:r>
          </a:p>
          <a:p>
            <a:endParaRPr lang="fr-FR" dirty="0"/>
          </a:p>
        </p:txBody>
      </p:sp>
    </p:spTree>
    <p:extLst>
      <p:ext uri="{BB962C8B-B14F-4D97-AF65-F5344CB8AC3E}">
        <p14:creationId xmlns:p14="http://schemas.microsoft.com/office/powerpoint/2010/main" val="155132983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9155" y="1067564"/>
            <a:ext cx="7776000" cy="617928"/>
          </a:xfrm>
        </p:spPr>
        <p:txBody>
          <a:bodyPr/>
          <a:lstStyle/>
          <a:p>
            <a:r>
              <a:rPr lang="fr-FR" b="1" dirty="0"/>
              <a:t>CPS pour la structure métallique</a:t>
            </a:r>
            <a:endParaRPr lang="fr-FR" dirty="0"/>
          </a:p>
        </p:txBody>
      </p:sp>
      <p:sp>
        <p:nvSpPr>
          <p:cNvPr id="4" name="Espace réservé de la date 3"/>
          <p:cNvSpPr>
            <a:spLocks noGrp="1"/>
          </p:cNvSpPr>
          <p:nvPr>
            <p:ph type="dt" sz="half" idx="11"/>
          </p:nvPr>
        </p:nvSpPr>
        <p:spPr/>
        <p:txBody>
          <a:bodyPr/>
          <a:lstStyle/>
          <a:p>
            <a:fld id="{9317A057-C766-48FB-B1EC-CC1898F04EF1}" type="datetime1">
              <a:rPr lang="de-DE" noProof="0" smtClean="0"/>
              <a:t>17.04.2017</a:t>
            </a:fld>
            <a:endParaRPr lang="de-DE" noProof="0"/>
          </a:p>
        </p:txBody>
      </p:sp>
      <p:sp>
        <p:nvSpPr>
          <p:cNvPr id="5" name="Espace réservé du contenu 4"/>
          <p:cNvSpPr>
            <a:spLocks noGrp="1"/>
          </p:cNvSpPr>
          <p:nvPr>
            <p:ph idx="1"/>
          </p:nvPr>
        </p:nvSpPr>
        <p:spPr>
          <a:xfrm>
            <a:off x="679155" y="1685492"/>
            <a:ext cx="7776000" cy="3816000"/>
          </a:xfrm>
        </p:spPr>
        <p:txBody>
          <a:bodyPr/>
          <a:lstStyle/>
          <a:p>
            <a:r>
              <a:rPr lang="fr-FR" b="1" u="sng" dirty="0"/>
              <a:t>Caractéristiques </a:t>
            </a:r>
            <a:r>
              <a:rPr lang="fr-FR" b="1" u="sng" dirty="0" smtClean="0"/>
              <a:t>mécaniques :</a:t>
            </a:r>
            <a:endParaRPr lang="fr-FR" b="1" dirty="0"/>
          </a:p>
          <a:p>
            <a:pPr marL="285750" lvl="0" indent="-285750">
              <a:buFont typeface="Arial" panose="020B0604020202020204" pitchFamily="34" charset="0"/>
              <a:buChar char="•"/>
            </a:pPr>
            <a:r>
              <a:rPr lang="fr-FR" dirty="0"/>
              <a:t>Le matériau de construction du support doit être en acier inoxydable ou en aluminium ou le cas échéant en acier galvanisé à chaud ;</a:t>
            </a:r>
          </a:p>
          <a:p>
            <a:pPr marL="285750" lvl="0" indent="-285750">
              <a:buFont typeface="Arial" panose="020B0604020202020204" pitchFamily="34" charset="0"/>
              <a:buChar char="•"/>
            </a:pPr>
            <a:r>
              <a:rPr lang="fr-FR" dirty="0"/>
              <a:t>Le support doit être muni de tous les accessoires nécessaires pour son ancrage : Boulons, rondelles, écrous, tiges.</a:t>
            </a:r>
          </a:p>
          <a:p>
            <a:pPr marL="285750" lvl="0" indent="-285750">
              <a:buFont typeface="Arial" panose="020B0604020202020204" pitchFamily="34" charset="0"/>
              <a:buChar char="•"/>
            </a:pPr>
            <a:r>
              <a:rPr lang="fr-FR" dirty="0"/>
              <a:t>Les accessoires du support doivent être de même nature de matériel.</a:t>
            </a:r>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2080167853"/>
      </p:ext>
    </p:extLst>
  </p:cSld>
  <p:clrMapOvr>
    <a:masterClrMapping/>
  </p:clrMapOvr>
  <p:transition/>
</p:sld>
</file>

<file path=ppt/theme/theme1.xml><?xml version="1.0" encoding="utf-8"?>
<a:theme xmlns:a="http://schemas.openxmlformats.org/drawingml/2006/main" name="giz-powerpoint-leerfolie-de">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Cover">
  <a:themeElements>
    <a:clrScheme name="GTZ-DE">
      <a:dk1>
        <a:srgbClr val="000000"/>
      </a:dk1>
      <a:lt1>
        <a:srgbClr val="FFFFFF"/>
      </a:lt1>
      <a:dk2>
        <a:srgbClr val="727272"/>
      </a:dk2>
      <a:lt2>
        <a:srgbClr val="D9D9D9"/>
      </a:lt2>
      <a:accent1>
        <a:srgbClr val="4B859F"/>
      </a:accent1>
      <a:accent2>
        <a:srgbClr val="C80F0E"/>
      </a:accent2>
      <a:accent3>
        <a:srgbClr val="DEDEAF"/>
      </a:accent3>
      <a:accent4>
        <a:srgbClr val="939393"/>
      </a:accent4>
      <a:accent5>
        <a:srgbClr val="9AB0BA"/>
      </a:accent5>
      <a:accent6>
        <a:srgbClr val="BABA93"/>
      </a:accent6>
      <a:hlink>
        <a:srgbClr val="0000FF"/>
      </a:hlink>
      <a:folHlink>
        <a:srgbClr val="800080"/>
      </a:folHlink>
    </a:clrScheme>
    <a:fontScheme name="GTZ">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TotalTime>
  <Words>596</Words>
  <Application>Microsoft Office PowerPoint</Application>
  <PresentationFormat>Affichage à l'écran (4:3)</PresentationFormat>
  <Paragraphs>123</Paragraphs>
  <Slides>16</Slides>
  <Notes>2</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16</vt:i4>
      </vt:variant>
    </vt:vector>
  </HeadingPairs>
  <TitlesOfParts>
    <vt:vector size="22" baseType="lpstr">
      <vt:lpstr>Arial</vt:lpstr>
      <vt:lpstr>Arial Narrow</vt:lpstr>
      <vt:lpstr>Calibri</vt:lpstr>
      <vt:lpstr>Wingdings</vt:lpstr>
      <vt:lpstr>giz-powerpoint-leerfolie-de</vt:lpstr>
      <vt:lpstr>Cover</vt:lpstr>
      <vt:lpstr>Elaboration d’un cahier des charges modèle pour la réalisation d’un projet de pompage solaire   </vt:lpstr>
      <vt:lpstr>Présentation de la ferme-école de Bayti </vt:lpstr>
      <vt:lpstr>Aperçu des activités de la ferme-école :</vt:lpstr>
      <vt:lpstr>Plan de la ferme école Bayti </vt:lpstr>
      <vt:lpstr>Appui de la GIZ pour ce projet </vt:lpstr>
      <vt:lpstr>CPS pour le générateur photovoltaïque </vt:lpstr>
      <vt:lpstr>CPS pour le générateur photovoltaïque </vt:lpstr>
      <vt:lpstr>CPS pour la structure métallique</vt:lpstr>
      <vt:lpstr>CPS pour la structure métallique</vt:lpstr>
      <vt:lpstr>CPS pour le câblage, mise à la terre et liaison équipotentielle</vt:lpstr>
      <vt:lpstr>CPS pour la pompe et éléments hydrauliques </vt:lpstr>
      <vt:lpstr>CPS pour la pompe et éléments hydrauliques</vt:lpstr>
      <vt:lpstr>CPS pour la pompe et éléments hydrauliques</vt:lpstr>
      <vt:lpstr>Garanties matériel</vt:lpstr>
      <vt:lpstr>Photos du Projet</vt:lpstr>
      <vt:lpstr>Merci pour votre attention!</vt:lpstr>
    </vt:vector>
  </TitlesOfParts>
  <Company>Crossmedia Beratung und Design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Ira Olaleye</dc:creator>
  <cp:keywords>GIZ-Leerfolie</cp:keywords>
  <cp:lastModifiedBy>Anis ABOU EL HAJA</cp:lastModifiedBy>
  <cp:revision>30</cp:revision>
  <cp:lastPrinted>2013-03-27T08:51:17Z</cp:lastPrinted>
  <dcterms:created xsi:type="dcterms:W3CDTF">2012-09-26T20:57:55Z</dcterms:created>
  <dcterms:modified xsi:type="dcterms:W3CDTF">2017-04-17T22:04:33Z</dcterms:modified>
</cp:coreProperties>
</file>